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319" r:id="rId2"/>
    <p:sldId id="258" r:id="rId3"/>
    <p:sldId id="259" r:id="rId4"/>
    <p:sldId id="260" r:id="rId5"/>
    <p:sldId id="261" r:id="rId6"/>
    <p:sldId id="262" r:id="rId7"/>
    <p:sldId id="263" r:id="rId8"/>
    <p:sldId id="264" r:id="rId9"/>
    <p:sldId id="267" r:id="rId10"/>
    <p:sldId id="266" r:id="rId11"/>
    <p:sldId id="269" r:id="rId12"/>
    <p:sldId id="268" r:id="rId13"/>
    <p:sldId id="274" r:id="rId14"/>
    <p:sldId id="321" r:id="rId15"/>
    <p:sldId id="279" r:id="rId16"/>
    <p:sldId id="280" r:id="rId17"/>
    <p:sldId id="281" r:id="rId18"/>
    <p:sldId id="282" r:id="rId19"/>
    <p:sldId id="283" r:id="rId20"/>
    <p:sldId id="284" r:id="rId21"/>
    <p:sldId id="285" r:id="rId22"/>
    <p:sldId id="287" r:id="rId23"/>
    <p:sldId id="288" r:id="rId24"/>
    <p:sldId id="289" r:id="rId25"/>
    <p:sldId id="290" r:id="rId26"/>
    <p:sldId id="291" r:id="rId27"/>
    <p:sldId id="292" r:id="rId28"/>
    <p:sldId id="293" r:id="rId29"/>
    <p:sldId id="318" r:id="rId30"/>
    <p:sldId id="294" r:id="rId31"/>
    <p:sldId id="295" r:id="rId32"/>
    <p:sldId id="296" r:id="rId33"/>
    <p:sldId id="297" r:id="rId34"/>
    <p:sldId id="298" r:id="rId35"/>
    <p:sldId id="299" r:id="rId36"/>
    <p:sldId id="320" r:id="rId37"/>
    <p:sldId id="301" r:id="rId38"/>
    <p:sldId id="311" r:id="rId39"/>
    <p:sldId id="312" r:id="rId40"/>
    <p:sldId id="313" r:id="rId41"/>
    <p:sldId id="314" r:id="rId42"/>
    <p:sldId id="316" r:id="rId4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7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C3FB10-B8D7-47A5-BA86-46FFDA08214A}" type="datetimeFigureOut">
              <a:rPr lang="id-ID" smtClean="0"/>
              <a:pPr/>
              <a:t>30/09/2025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06691B-B17C-4075-9E56-4A08F7FF5609}" type="slidenum">
              <a:rPr lang="id-ID" smtClean="0"/>
              <a:pPr/>
              <a:t>‹#›</a:t>
            </a:fld>
            <a:endParaRPr lang="id-ID"/>
          </a:p>
        </p:txBody>
      </p:sp>
    </p:spTree>
    <p:extLst>
      <p:ext uri="{BB962C8B-B14F-4D97-AF65-F5344CB8AC3E}">
        <p14:creationId xmlns:p14="http://schemas.microsoft.com/office/powerpoint/2010/main" val="843269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2</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11</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12</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13</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98D1E4F1-28BB-475B-A3BD-DBA587C21557}" type="slidenum">
              <a:rPr lang="id-ID" smtClean="0"/>
              <a:pPr/>
              <a:t>31</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98D1E4F1-28BB-475B-A3BD-DBA587C21557}" type="slidenum">
              <a:rPr lang="id-ID" smtClean="0"/>
              <a:pPr/>
              <a:t>3</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4</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5</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6</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7</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8</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9</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98D1E4F1-28BB-475B-A3BD-DBA587C21557}" type="slidenum">
              <a:rPr lang="id-ID" smtClean="0"/>
              <a:pPr/>
              <a:t>10</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30A31C-F799-4128-AABA-D245504AE40E}" type="datetimeFigureOut">
              <a:rPr lang="id-ID" smtClean="0"/>
              <a:pPr/>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3659D59-CB5F-4BA6-9B33-5E19275E99B2}"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5000" r="-2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30A31C-F799-4128-AABA-D245504AE40E}" type="datetimeFigureOut">
              <a:rPr lang="id-ID" smtClean="0"/>
              <a:pPr/>
              <a:t>30/09/2025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59D59-CB5F-4BA6-9B33-5E19275E99B2}"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132856"/>
            <a:ext cx="8229600" cy="2448272"/>
          </a:xfrm>
        </p:spPr>
        <p:txBody>
          <a:bodyPr>
            <a:normAutofit/>
          </a:bodyPr>
          <a:lstStyle/>
          <a:p>
            <a:r>
              <a:rPr lang="en-US">
                <a:solidFill>
                  <a:schemeClr val="bg1"/>
                </a:solidFill>
              </a:rPr>
              <a:t>SISTEM MANAJEMEN BASIS DATA</a:t>
            </a:r>
            <a:br>
              <a:rPr lang="en-US">
                <a:solidFill>
                  <a:schemeClr val="bg1"/>
                </a:solidFill>
              </a:rPr>
            </a:br>
            <a:br>
              <a:rPr lang="en-US">
                <a:solidFill>
                  <a:schemeClr val="bg1"/>
                </a:solidFill>
              </a:rPr>
            </a:br>
            <a:r>
              <a:rPr lang="en-US">
                <a:solidFill>
                  <a:schemeClr val="bg1"/>
                </a:solidFill>
              </a:rPr>
              <a:t>BAB 6</a:t>
            </a:r>
          </a:p>
        </p:txBody>
      </p:sp>
    </p:spTree>
    <p:extLst>
      <p:ext uri="{BB962C8B-B14F-4D97-AF65-F5344CB8AC3E}">
        <p14:creationId xmlns:p14="http://schemas.microsoft.com/office/powerpoint/2010/main" val="1627758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42900"/>
            <a:ext cx="7772400" cy="914400"/>
          </a:xfrm>
        </p:spPr>
        <p:txBody>
          <a:bodyPr/>
          <a:lstStyle/>
          <a:p>
            <a:r>
              <a:rPr lang="id-ID" sz="2400" dirty="0">
                <a:solidFill>
                  <a:schemeClr val="bg1"/>
                </a:solidFill>
                <a:latin typeface="Arial" pitchFamily="34" charset="0"/>
                <a:cs typeface="Arial" pitchFamily="34" charset="0"/>
              </a:rPr>
              <a:t>Tabel 6.3 Tabel Buku</a:t>
            </a:r>
          </a:p>
        </p:txBody>
      </p:sp>
      <p:graphicFrame>
        <p:nvGraphicFramePr>
          <p:cNvPr id="4" name="Content Placeholder 3"/>
          <p:cNvGraphicFramePr>
            <a:graphicFrameLocks noGrp="1"/>
          </p:cNvGraphicFramePr>
          <p:nvPr>
            <p:ph idx="1"/>
          </p:nvPr>
        </p:nvGraphicFramePr>
        <p:xfrm>
          <a:off x="785786" y="867365"/>
          <a:ext cx="7858180" cy="5670420"/>
        </p:xfrm>
        <a:graphic>
          <a:graphicData uri="http://schemas.openxmlformats.org/drawingml/2006/table">
            <a:tbl>
              <a:tblPr firstRow="1" bandRow="1">
                <a:tableStyleId>{5C22544A-7EE6-4342-B048-85BDC9FD1C3A}</a:tableStyleId>
              </a:tblPr>
              <a:tblGrid>
                <a:gridCol w="3117294">
                  <a:extLst>
                    <a:ext uri="{9D8B030D-6E8A-4147-A177-3AD203B41FA5}">
                      <a16:colId xmlns:a16="http://schemas.microsoft.com/office/drawing/2014/main" val="20000"/>
                    </a:ext>
                  </a:extLst>
                </a:gridCol>
                <a:gridCol w="4740886">
                  <a:extLst>
                    <a:ext uri="{9D8B030D-6E8A-4147-A177-3AD203B41FA5}">
                      <a16:colId xmlns:a16="http://schemas.microsoft.com/office/drawing/2014/main" val="20001"/>
                    </a:ext>
                  </a:extLst>
                </a:gridCol>
              </a:tblGrid>
              <a:tr h="456241">
                <a:tc>
                  <a:txBody>
                    <a:bodyPr/>
                    <a:lstStyle/>
                    <a:p>
                      <a:pPr algn="l">
                        <a:lnSpc>
                          <a:spcPct val="115000"/>
                        </a:lnSpc>
                        <a:spcAft>
                          <a:spcPts val="0"/>
                        </a:spcAft>
                      </a:pPr>
                      <a:r>
                        <a:rPr lang="id-ID" sz="2800" b="1" dirty="0">
                          <a:solidFill>
                            <a:schemeClr val="tx1"/>
                          </a:solidFill>
                          <a:latin typeface="Arial" pitchFamily="34" charset="0"/>
                          <a:ea typeface="Calibri"/>
                          <a:cs typeface="Arial" pitchFamily="34" charset="0"/>
                        </a:rPr>
                        <a:t>ISBN</a:t>
                      </a:r>
                      <a:endParaRPr lang="id-ID" sz="28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l">
                        <a:lnSpc>
                          <a:spcPct val="115000"/>
                        </a:lnSpc>
                        <a:spcAft>
                          <a:spcPts val="0"/>
                        </a:spcAft>
                      </a:pPr>
                      <a:r>
                        <a:rPr lang="id-ID" sz="2800" b="1" dirty="0">
                          <a:solidFill>
                            <a:schemeClr val="tx1"/>
                          </a:solidFill>
                          <a:latin typeface="Arial" pitchFamily="34" charset="0"/>
                          <a:ea typeface="Calibri"/>
                          <a:cs typeface="Arial" pitchFamily="34" charset="0"/>
                        </a:rPr>
                        <a:t>JUDUL</a:t>
                      </a:r>
                      <a:endParaRPr lang="id-ID" sz="2800" dirty="0">
                        <a:solidFill>
                          <a:schemeClr val="tx1"/>
                        </a:solidFill>
                        <a:latin typeface="Arial" pitchFamily="34" charset="0"/>
                        <a:ea typeface="Calibri"/>
                        <a:cs typeface="Arial" pitchFamily="34" charset="0"/>
                      </a:endParaRPr>
                    </a:p>
                  </a:txBody>
                  <a:tcPr marL="68580" marR="68580" marT="0" marB="0">
                    <a:solidFill>
                      <a:schemeClr val="bg1"/>
                    </a:solidFill>
                  </a:tcPr>
                </a:tc>
                <a:extLst>
                  <a:ext uri="{0D108BD9-81ED-4DB2-BD59-A6C34878D82A}">
                    <a16:rowId xmlns:a16="http://schemas.microsoft.com/office/drawing/2014/main" val="10000"/>
                  </a:ext>
                </a:extLst>
              </a:tr>
              <a:tr h="5214179">
                <a:tc>
                  <a:txBody>
                    <a:bodyPr/>
                    <a:lstStyle/>
                    <a:p>
                      <a:pPr algn="l">
                        <a:lnSpc>
                          <a:spcPct val="115000"/>
                        </a:lnSpc>
                        <a:spcAft>
                          <a:spcPts val="0"/>
                        </a:spcAft>
                      </a:pPr>
                      <a:r>
                        <a:rPr lang="id-ID" sz="1400" dirty="0">
                          <a:solidFill>
                            <a:schemeClr val="tx1"/>
                          </a:solidFill>
                          <a:latin typeface="Arial" pitchFamily="34" charset="0"/>
                          <a:ea typeface="Calibri"/>
                          <a:cs typeface="Arial" pitchFamily="34" charset="0"/>
                        </a:rPr>
                        <a:t>X125</a:t>
                      </a:r>
                    </a:p>
                    <a:p>
                      <a:pPr algn="l">
                        <a:lnSpc>
                          <a:spcPct val="115000"/>
                        </a:lnSpc>
                        <a:spcAft>
                          <a:spcPts val="0"/>
                        </a:spcAft>
                      </a:pPr>
                      <a:r>
                        <a:rPr lang="id-ID" sz="1400" dirty="0">
                          <a:solidFill>
                            <a:schemeClr val="tx1"/>
                          </a:solidFill>
                          <a:latin typeface="Arial" pitchFamily="34" charset="0"/>
                          <a:ea typeface="Calibri"/>
                          <a:cs typeface="Arial" pitchFamily="34" charset="0"/>
                        </a:rPr>
                        <a:t>C21</a:t>
                      </a:r>
                    </a:p>
                    <a:p>
                      <a:pPr algn="l">
                        <a:lnSpc>
                          <a:spcPct val="115000"/>
                        </a:lnSpc>
                        <a:spcAft>
                          <a:spcPts val="0"/>
                        </a:spcAft>
                      </a:pPr>
                      <a:r>
                        <a:rPr lang="id-ID" sz="1400" dirty="0">
                          <a:solidFill>
                            <a:schemeClr val="tx1"/>
                          </a:solidFill>
                          <a:latin typeface="Arial" pitchFamily="34" charset="0"/>
                          <a:ea typeface="Calibri"/>
                          <a:cs typeface="Arial" pitchFamily="34" charset="0"/>
                        </a:rPr>
                        <a:t>P1963</a:t>
                      </a:r>
                    </a:p>
                    <a:p>
                      <a:pPr algn="l">
                        <a:lnSpc>
                          <a:spcPct val="115000"/>
                        </a:lnSpc>
                        <a:spcAft>
                          <a:spcPts val="0"/>
                        </a:spcAft>
                      </a:pPr>
                      <a:r>
                        <a:rPr lang="id-ID" sz="1400" dirty="0">
                          <a:solidFill>
                            <a:schemeClr val="tx1"/>
                          </a:solidFill>
                          <a:latin typeface="Arial" pitchFamily="34" charset="0"/>
                          <a:ea typeface="Calibri"/>
                          <a:cs typeface="Arial" pitchFamily="34" charset="0"/>
                        </a:rPr>
                        <a:t>C123</a:t>
                      </a:r>
                    </a:p>
                    <a:p>
                      <a:pPr algn="l">
                        <a:lnSpc>
                          <a:spcPct val="115000"/>
                        </a:lnSpc>
                        <a:spcAft>
                          <a:spcPts val="0"/>
                        </a:spcAft>
                      </a:pPr>
                      <a:r>
                        <a:rPr lang="id-ID" sz="1400" dirty="0">
                          <a:solidFill>
                            <a:schemeClr val="tx1"/>
                          </a:solidFill>
                          <a:latin typeface="Arial" pitchFamily="34" charset="0"/>
                          <a:ea typeface="Calibri"/>
                          <a:cs typeface="Arial" pitchFamily="34" charset="0"/>
                        </a:rPr>
                        <a:t>W459</a:t>
                      </a:r>
                    </a:p>
                    <a:p>
                      <a:pPr algn="l">
                        <a:lnSpc>
                          <a:spcPct val="115000"/>
                        </a:lnSpc>
                        <a:spcAft>
                          <a:spcPts val="0"/>
                        </a:spcAft>
                      </a:pPr>
                      <a:r>
                        <a:rPr lang="id-ID" sz="1400" dirty="0">
                          <a:solidFill>
                            <a:schemeClr val="tx1"/>
                          </a:solidFill>
                          <a:latin typeface="Arial" pitchFamily="34" charset="0"/>
                          <a:ea typeface="Calibri"/>
                          <a:cs typeface="Arial" pitchFamily="34" charset="0"/>
                        </a:rPr>
                        <a:t>R16</a:t>
                      </a:r>
                    </a:p>
                    <a:p>
                      <a:pPr algn="l">
                        <a:lnSpc>
                          <a:spcPct val="115000"/>
                        </a:lnSpc>
                        <a:spcAft>
                          <a:spcPts val="0"/>
                        </a:spcAft>
                      </a:pPr>
                      <a:r>
                        <a:rPr lang="id-ID" sz="1400" dirty="0">
                          <a:solidFill>
                            <a:schemeClr val="tx1"/>
                          </a:solidFill>
                          <a:latin typeface="Arial" pitchFamily="34" charset="0"/>
                          <a:ea typeface="Calibri"/>
                          <a:cs typeface="Arial" pitchFamily="34" charset="0"/>
                        </a:rPr>
                        <a:t>U523</a:t>
                      </a:r>
                    </a:p>
                    <a:p>
                      <a:pPr algn="l">
                        <a:lnSpc>
                          <a:spcPct val="115000"/>
                        </a:lnSpc>
                        <a:spcAft>
                          <a:spcPts val="0"/>
                        </a:spcAft>
                      </a:pPr>
                      <a:r>
                        <a:rPr lang="id-ID" sz="1400" dirty="0">
                          <a:solidFill>
                            <a:schemeClr val="tx1"/>
                          </a:solidFill>
                          <a:latin typeface="Arial" pitchFamily="34" charset="0"/>
                          <a:ea typeface="Calibri"/>
                          <a:cs typeface="Arial" pitchFamily="34" charset="0"/>
                        </a:rPr>
                        <a:t>H384</a:t>
                      </a:r>
                    </a:p>
                    <a:p>
                      <a:pPr algn="l">
                        <a:lnSpc>
                          <a:spcPct val="115000"/>
                        </a:lnSpc>
                        <a:spcAft>
                          <a:spcPts val="0"/>
                        </a:spcAft>
                      </a:pPr>
                      <a:r>
                        <a:rPr lang="id-ID" sz="1400" dirty="0">
                          <a:solidFill>
                            <a:schemeClr val="tx1"/>
                          </a:solidFill>
                          <a:latin typeface="Arial" pitchFamily="34" charset="0"/>
                          <a:ea typeface="Calibri"/>
                          <a:cs typeface="Arial" pitchFamily="34" charset="0"/>
                        </a:rPr>
                        <a:t>J384</a:t>
                      </a:r>
                    </a:p>
                    <a:p>
                      <a:pPr algn="l">
                        <a:lnSpc>
                          <a:spcPct val="115000"/>
                        </a:lnSpc>
                        <a:spcAft>
                          <a:spcPts val="0"/>
                        </a:spcAft>
                      </a:pPr>
                      <a:r>
                        <a:rPr lang="id-ID" sz="1400" dirty="0">
                          <a:solidFill>
                            <a:schemeClr val="tx1"/>
                          </a:solidFill>
                          <a:latin typeface="Arial" pitchFamily="34" charset="0"/>
                          <a:ea typeface="Calibri"/>
                          <a:cs typeface="Arial" pitchFamily="34" charset="0"/>
                        </a:rPr>
                        <a:t>K232</a:t>
                      </a:r>
                    </a:p>
                    <a:p>
                      <a:pPr algn="l">
                        <a:lnSpc>
                          <a:spcPct val="115000"/>
                        </a:lnSpc>
                        <a:spcAft>
                          <a:spcPts val="0"/>
                        </a:spcAft>
                      </a:pPr>
                      <a:r>
                        <a:rPr lang="id-ID" sz="1400" dirty="0">
                          <a:solidFill>
                            <a:schemeClr val="tx1"/>
                          </a:solidFill>
                          <a:latin typeface="Arial" pitchFamily="34" charset="0"/>
                          <a:ea typeface="Calibri"/>
                          <a:cs typeface="Arial" pitchFamily="34" charset="0"/>
                        </a:rPr>
                        <a:t>L921</a:t>
                      </a:r>
                    </a:p>
                    <a:p>
                      <a:pPr algn="l">
                        <a:lnSpc>
                          <a:spcPct val="115000"/>
                        </a:lnSpc>
                        <a:spcAft>
                          <a:spcPts val="0"/>
                        </a:spcAft>
                      </a:pPr>
                      <a:r>
                        <a:rPr lang="id-ID" sz="1400" dirty="0">
                          <a:solidFill>
                            <a:schemeClr val="tx1"/>
                          </a:solidFill>
                          <a:latin typeface="Arial" pitchFamily="34" charset="0"/>
                          <a:ea typeface="Calibri"/>
                          <a:cs typeface="Arial" pitchFamily="34" charset="0"/>
                        </a:rPr>
                        <a:t>K772</a:t>
                      </a:r>
                    </a:p>
                    <a:p>
                      <a:pPr algn="l">
                        <a:lnSpc>
                          <a:spcPct val="115000"/>
                        </a:lnSpc>
                        <a:spcAft>
                          <a:spcPts val="0"/>
                        </a:spcAft>
                      </a:pPr>
                      <a:r>
                        <a:rPr lang="id-ID" sz="1400" dirty="0">
                          <a:solidFill>
                            <a:schemeClr val="tx1"/>
                          </a:solidFill>
                          <a:latin typeface="Arial" pitchFamily="34" charset="0"/>
                          <a:ea typeface="Calibri"/>
                          <a:cs typeface="Arial" pitchFamily="34" charset="0"/>
                        </a:rPr>
                        <a:t>K127</a:t>
                      </a:r>
                    </a:p>
                    <a:p>
                      <a:pPr algn="l">
                        <a:lnSpc>
                          <a:spcPct val="115000"/>
                        </a:lnSpc>
                        <a:spcAft>
                          <a:spcPts val="0"/>
                        </a:spcAft>
                      </a:pPr>
                      <a:r>
                        <a:rPr lang="id-ID" sz="1400" dirty="0">
                          <a:solidFill>
                            <a:schemeClr val="tx1"/>
                          </a:solidFill>
                          <a:latin typeface="Arial" pitchFamily="34" charset="0"/>
                          <a:ea typeface="Calibri"/>
                          <a:cs typeface="Arial" pitchFamily="34" charset="0"/>
                        </a:rPr>
                        <a:t>T881</a:t>
                      </a:r>
                    </a:p>
                    <a:p>
                      <a:pPr algn="l">
                        <a:lnSpc>
                          <a:spcPct val="115000"/>
                        </a:lnSpc>
                        <a:spcAft>
                          <a:spcPts val="0"/>
                        </a:spcAft>
                      </a:pPr>
                      <a:r>
                        <a:rPr lang="id-ID" sz="1400" dirty="0">
                          <a:solidFill>
                            <a:schemeClr val="tx1"/>
                          </a:solidFill>
                          <a:latin typeface="Arial" pitchFamily="34" charset="0"/>
                          <a:ea typeface="Calibri"/>
                          <a:cs typeface="Arial" pitchFamily="34" charset="0"/>
                        </a:rPr>
                        <a:t>T327</a:t>
                      </a:r>
                    </a:p>
                    <a:p>
                      <a:pPr algn="l">
                        <a:lnSpc>
                          <a:spcPct val="115000"/>
                        </a:lnSpc>
                        <a:spcAft>
                          <a:spcPts val="0"/>
                        </a:spcAft>
                      </a:pPr>
                      <a:r>
                        <a:rPr lang="id-ID" sz="1400" dirty="0">
                          <a:solidFill>
                            <a:schemeClr val="tx1"/>
                          </a:solidFill>
                          <a:latin typeface="Arial" pitchFamily="34" charset="0"/>
                          <a:ea typeface="Calibri"/>
                          <a:cs typeface="Arial" pitchFamily="34" charset="0"/>
                        </a:rPr>
                        <a:t>A129</a:t>
                      </a:r>
                    </a:p>
                    <a:p>
                      <a:pPr algn="l">
                        <a:lnSpc>
                          <a:spcPct val="115000"/>
                        </a:lnSpc>
                        <a:spcAft>
                          <a:spcPts val="0"/>
                        </a:spcAft>
                      </a:pPr>
                      <a:r>
                        <a:rPr lang="id-ID" sz="1400" dirty="0">
                          <a:solidFill>
                            <a:schemeClr val="tx1"/>
                          </a:solidFill>
                          <a:latin typeface="Arial" pitchFamily="34" charset="0"/>
                          <a:ea typeface="Calibri"/>
                          <a:cs typeface="Arial" pitchFamily="34" charset="0"/>
                        </a:rPr>
                        <a:t>N991</a:t>
                      </a:r>
                    </a:p>
                    <a:p>
                      <a:pPr algn="l">
                        <a:lnSpc>
                          <a:spcPct val="115000"/>
                        </a:lnSpc>
                        <a:spcAft>
                          <a:spcPts val="0"/>
                        </a:spcAft>
                      </a:pPr>
                      <a:r>
                        <a:rPr lang="id-ID" sz="1400" dirty="0">
                          <a:solidFill>
                            <a:schemeClr val="tx1"/>
                          </a:solidFill>
                          <a:latin typeface="Arial" pitchFamily="34" charset="0"/>
                          <a:ea typeface="Calibri"/>
                          <a:cs typeface="Arial" pitchFamily="34" charset="0"/>
                        </a:rPr>
                        <a:t>V67</a:t>
                      </a:r>
                    </a:p>
                    <a:p>
                      <a:pPr algn="l">
                        <a:lnSpc>
                          <a:spcPct val="115000"/>
                        </a:lnSpc>
                        <a:spcAft>
                          <a:spcPts val="0"/>
                        </a:spcAft>
                      </a:pPr>
                      <a:r>
                        <a:rPr lang="id-ID" sz="1400" dirty="0">
                          <a:solidFill>
                            <a:schemeClr val="tx1"/>
                          </a:solidFill>
                          <a:latin typeface="Arial" pitchFamily="34" charset="0"/>
                          <a:ea typeface="Calibri"/>
                          <a:cs typeface="Arial" pitchFamily="34" charset="0"/>
                        </a:rPr>
                        <a:t>X329</a:t>
                      </a:r>
                    </a:p>
                    <a:p>
                      <a:pPr algn="l">
                        <a:lnSpc>
                          <a:spcPct val="115000"/>
                        </a:lnSpc>
                        <a:spcAft>
                          <a:spcPts val="0"/>
                        </a:spcAft>
                      </a:pPr>
                      <a:r>
                        <a:rPr lang="id-ID" sz="1400" dirty="0">
                          <a:solidFill>
                            <a:schemeClr val="tx1"/>
                          </a:solidFill>
                          <a:latin typeface="Arial" pitchFamily="34" charset="0"/>
                          <a:ea typeface="Calibri"/>
                          <a:cs typeface="Arial" pitchFamily="34" charset="0"/>
                        </a:rPr>
                        <a:t>P88</a:t>
                      </a:r>
                    </a:p>
                  </a:txBody>
                  <a:tcPr marL="68580" marR="68580" marT="0" marB="0">
                    <a:solidFill>
                      <a:schemeClr val="bg1"/>
                    </a:solidFill>
                  </a:tcPr>
                </a:tc>
                <a:tc>
                  <a:txBody>
                    <a:bodyPr/>
                    <a:lstStyle/>
                    <a:p>
                      <a:pPr algn="l">
                        <a:lnSpc>
                          <a:spcPct val="115000"/>
                        </a:lnSpc>
                        <a:spcAft>
                          <a:spcPts val="0"/>
                        </a:spcAft>
                      </a:pPr>
                      <a:r>
                        <a:rPr lang="id-ID" sz="1400" dirty="0">
                          <a:solidFill>
                            <a:schemeClr val="tx1"/>
                          </a:solidFill>
                          <a:latin typeface="Arial" pitchFamily="34" charset="0"/>
                          <a:ea typeface="Calibri"/>
                          <a:cs typeface="Arial" pitchFamily="34" charset="0"/>
                        </a:rPr>
                        <a:t>Contoh-contoh Basis Data</a:t>
                      </a:r>
                    </a:p>
                    <a:p>
                      <a:pPr algn="l">
                        <a:lnSpc>
                          <a:spcPct val="115000"/>
                        </a:lnSpc>
                        <a:spcAft>
                          <a:spcPts val="0"/>
                        </a:spcAft>
                      </a:pPr>
                      <a:r>
                        <a:rPr lang="id-ID" sz="1400" dirty="0">
                          <a:solidFill>
                            <a:schemeClr val="tx1"/>
                          </a:solidFill>
                          <a:latin typeface="Arial" pitchFamily="34" charset="0"/>
                          <a:ea typeface="Calibri"/>
                          <a:cs typeface="Arial" pitchFamily="34" charset="0"/>
                        </a:rPr>
                        <a:t>HTML untuk Pemula</a:t>
                      </a:r>
                    </a:p>
                    <a:p>
                      <a:pPr algn="l">
                        <a:lnSpc>
                          <a:spcPct val="115000"/>
                        </a:lnSpc>
                        <a:spcAft>
                          <a:spcPts val="0"/>
                        </a:spcAft>
                      </a:pPr>
                      <a:r>
                        <a:rPr lang="id-ID" sz="1400" dirty="0">
                          <a:solidFill>
                            <a:schemeClr val="tx1"/>
                          </a:solidFill>
                          <a:latin typeface="Arial" pitchFamily="34" charset="0"/>
                          <a:ea typeface="Calibri"/>
                          <a:cs typeface="Arial" pitchFamily="34" charset="0"/>
                        </a:rPr>
                        <a:t>Manajemen Bisnis</a:t>
                      </a:r>
                    </a:p>
                    <a:p>
                      <a:pPr algn="l">
                        <a:lnSpc>
                          <a:spcPct val="115000"/>
                        </a:lnSpc>
                        <a:spcAft>
                          <a:spcPts val="0"/>
                        </a:spcAft>
                      </a:pPr>
                      <a:r>
                        <a:rPr lang="id-ID" sz="1400" dirty="0">
                          <a:solidFill>
                            <a:schemeClr val="tx1"/>
                          </a:solidFill>
                          <a:latin typeface="Arial" pitchFamily="34" charset="0"/>
                          <a:ea typeface="Calibri"/>
                          <a:cs typeface="Arial" pitchFamily="34" charset="0"/>
                        </a:rPr>
                        <a:t>Produk, Promosi, Penempatan dan Harga</a:t>
                      </a:r>
                    </a:p>
                    <a:p>
                      <a:pPr algn="l">
                        <a:lnSpc>
                          <a:spcPct val="115000"/>
                        </a:lnSpc>
                        <a:spcAft>
                          <a:spcPts val="0"/>
                        </a:spcAft>
                      </a:pPr>
                      <a:r>
                        <a:rPr lang="id-ID" sz="1400" dirty="0">
                          <a:solidFill>
                            <a:schemeClr val="tx1"/>
                          </a:solidFill>
                          <a:latin typeface="Arial" pitchFamily="34" charset="0"/>
                          <a:ea typeface="Calibri"/>
                          <a:cs typeface="Arial" pitchFamily="34" charset="0"/>
                        </a:rPr>
                        <a:t>Teknik-teknik Penjualan Personal</a:t>
                      </a:r>
                    </a:p>
                    <a:p>
                      <a:pPr algn="l">
                        <a:lnSpc>
                          <a:spcPct val="115000"/>
                        </a:lnSpc>
                        <a:spcAft>
                          <a:spcPts val="0"/>
                        </a:spcAft>
                      </a:pPr>
                      <a:r>
                        <a:rPr lang="id-ID" sz="1400" dirty="0">
                          <a:solidFill>
                            <a:schemeClr val="tx1"/>
                          </a:solidFill>
                          <a:latin typeface="Arial" pitchFamily="34" charset="0"/>
                          <a:ea typeface="Calibri"/>
                          <a:cs typeface="Arial" pitchFamily="34" charset="0"/>
                        </a:rPr>
                        <a:t>Pengantar Akuntansi</a:t>
                      </a:r>
                    </a:p>
                    <a:p>
                      <a:pPr algn="l">
                        <a:lnSpc>
                          <a:spcPct val="115000"/>
                        </a:lnSpc>
                        <a:spcAft>
                          <a:spcPts val="0"/>
                        </a:spcAft>
                      </a:pPr>
                      <a:r>
                        <a:rPr lang="id-ID" sz="1400" dirty="0">
                          <a:solidFill>
                            <a:schemeClr val="tx1"/>
                          </a:solidFill>
                          <a:latin typeface="Arial" pitchFamily="34" charset="0"/>
                          <a:ea typeface="Calibri"/>
                          <a:cs typeface="Arial" pitchFamily="34" charset="0"/>
                        </a:rPr>
                        <a:t>Akuntansi Biaya</a:t>
                      </a:r>
                    </a:p>
                    <a:p>
                      <a:pPr algn="l">
                        <a:lnSpc>
                          <a:spcPct val="115000"/>
                        </a:lnSpc>
                        <a:spcAft>
                          <a:spcPts val="0"/>
                        </a:spcAft>
                      </a:pPr>
                      <a:r>
                        <a:rPr lang="id-ID" sz="1400" dirty="0">
                          <a:solidFill>
                            <a:schemeClr val="tx1"/>
                          </a:solidFill>
                          <a:latin typeface="Arial" pitchFamily="34" charset="0"/>
                          <a:ea typeface="Calibri"/>
                          <a:cs typeface="Arial" pitchFamily="34" charset="0"/>
                        </a:rPr>
                        <a:t>Dasar-dasar Manajemen Operasi</a:t>
                      </a:r>
                    </a:p>
                    <a:p>
                      <a:pPr algn="l">
                        <a:lnSpc>
                          <a:spcPct val="115000"/>
                        </a:lnSpc>
                        <a:spcAft>
                          <a:spcPts val="0"/>
                        </a:spcAft>
                      </a:pPr>
                      <a:r>
                        <a:rPr lang="id-ID" sz="1400" dirty="0">
                          <a:solidFill>
                            <a:schemeClr val="tx1"/>
                          </a:solidFill>
                          <a:latin typeface="Arial" pitchFamily="34" charset="0"/>
                          <a:ea typeface="Calibri"/>
                          <a:cs typeface="Arial" pitchFamily="34" charset="0"/>
                        </a:rPr>
                        <a:t>Risiko dan Pengembalian</a:t>
                      </a:r>
                    </a:p>
                    <a:p>
                      <a:pPr algn="l">
                        <a:lnSpc>
                          <a:spcPct val="115000"/>
                        </a:lnSpc>
                        <a:spcAft>
                          <a:spcPts val="0"/>
                        </a:spcAft>
                      </a:pPr>
                      <a:r>
                        <a:rPr lang="id-ID" sz="1400" dirty="0">
                          <a:solidFill>
                            <a:schemeClr val="tx1"/>
                          </a:solidFill>
                          <a:latin typeface="Arial" pitchFamily="34" charset="0"/>
                          <a:ea typeface="Calibri"/>
                          <a:cs typeface="Arial" pitchFamily="34" charset="0"/>
                        </a:rPr>
                        <a:t>Peranti Lunak Produktivitas Pribadi</a:t>
                      </a:r>
                    </a:p>
                    <a:p>
                      <a:pPr algn="l">
                        <a:lnSpc>
                          <a:spcPct val="115000"/>
                        </a:lnSpc>
                        <a:spcAft>
                          <a:spcPts val="0"/>
                        </a:spcAft>
                      </a:pPr>
                      <a:r>
                        <a:rPr lang="id-ID" sz="1400" dirty="0">
                          <a:solidFill>
                            <a:schemeClr val="tx1"/>
                          </a:solidFill>
                          <a:latin typeface="Arial" pitchFamily="34" charset="0"/>
                          <a:ea typeface="Calibri"/>
                          <a:cs typeface="Arial" pitchFamily="34" charset="0"/>
                        </a:rPr>
                        <a:t>Dasar-dasar Peranti Keras</a:t>
                      </a:r>
                    </a:p>
                    <a:p>
                      <a:pPr algn="l">
                        <a:lnSpc>
                          <a:spcPct val="115000"/>
                        </a:lnSpc>
                        <a:spcAft>
                          <a:spcPts val="0"/>
                        </a:spcAft>
                      </a:pPr>
                      <a:r>
                        <a:rPr lang="id-ID" sz="1400" dirty="0">
                          <a:solidFill>
                            <a:schemeClr val="tx1"/>
                          </a:solidFill>
                          <a:latin typeface="Arial" pitchFamily="34" charset="0"/>
                          <a:ea typeface="Calibri"/>
                          <a:cs typeface="Arial" pitchFamily="34" charset="0"/>
                        </a:rPr>
                        <a:t>Saham versus Obligasi</a:t>
                      </a:r>
                    </a:p>
                    <a:p>
                      <a:pPr algn="l">
                        <a:lnSpc>
                          <a:spcPct val="115000"/>
                        </a:lnSpc>
                        <a:spcAft>
                          <a:spcPts val="0"/>
                        </a:spcAft>
                      </a:pPr>
                      <a:r>
                        <a:rPr lang="id-ID" sz="1400" dirty="0">
                          <a:solidFill>
                            <a:schemeClr val="tx1"/>
                          </a:solidFill>
                          <a:latin typeface="Arial" pitchFamily="34" charset="0"/>
                          <a:ea typeface="Calibri"/>
                          <a:cs typeface="Arial" pitchFamily="34" charset="0"/>
                        </a:rPr>
                        <a:t>Sumber Daya Manusia Dewasa Ini</a:t>
                      </a:r>
                    </a:p>
                    <a:p>
                      <a:pPr algn="l">
                        <a:lnSpc>
                          <a:spcPct val="115000"/>
                        </a:lnSpc>
                        <a:spcAft>
                          <a:spcPts val="0"/>
                        </a:spcAft>
                      </a:pPr>
                      <a:r>
                        <a:rPr lang="id-ID" sz="1400" dirty="0">
                          <a:solidFill>
                            <a:schemeClr val="tx1"/>
                          </a:solidFill>
                          <a:latin typeface="Arial" pitchFamily="34" charset="0"/>
                          <a:ea typeface="Calibri"/>
                          <a:cs typeface="Arial" pitchFamily="34" charset="0"/>
                        </a:rPr>
                        <a:t>Server Oracle</a:t>
                      </a:r>
                    </a:p>
                    <a:p>
                      <a:pPr algn="l">
                        <a:lnSpc>
                          <a:spcPct val="115000"/>
                        </a:lnSpc>
                        <a:spcAft>
                          <a:spcPts val="0"/>
                        </a:spcAft>
                      </a:pPr>
                      <a:r>
                        <a:rPr lang="id-ID" sz="1400" dirty="0">
                          <a:solidFill>
                            <a:schemeClr val="tx1"/>
                          </a:solidFill>
                          <a:latin typeface="Arial" pitchFamily="34" charset="0"/>
                          <a:ea typeface="Calibri"/>
                          <a:cs typeface="Arial" pitchFamily="34" charset="0"/>
                        </a:rPr>
                        <a:t>Server SQL</a:t>
                      </a:r>
                    </a:p>
                    <a:p>
                      <a:pPr algn="l">
                        <a:lnSpc>
                          <a:spcPct val="115000"/>
                        </a:lnSpc>
                        <a:spcAft>
                          <a:spcPts val="0"/>
                        </a:spcAft>
                      </a:pPr>
                      <a:r>
                        <a:rPr lang="id-ID" sz="1400" dirty="0">
                          <a:solidFill>
                            <a:schemeClr val="tx1"/>
                          </a:solidFill>
                          <a:latin typeface="Arial" pitchFamily="34" charset="0"/>
                          <a:ea typeface="Calibri"/>
                          <a:cs typeface="Arial" pitchFamily="34" charset="0"/>
                        </a:rPr>
                        <a:t>Manajemen Bisnis</a:t>
                      </a:r>
                    </a:p>
                    <a:p>
                      <a:pPr algn="l">
                        <a:lnSpc>
                          <a:spcPct val="115000"/>
                        </a:lnSpc>
                        <a:spcAft>
                          <a:spcPts val="0"/>
                        </a:spcAft>
                      </a:pPr>
                      <a:r>
                        <a:rPr lang="id-ID" sz="1400" dirty="0">
                          <a:solidFill>
                            <a:schemeClr val="tx1"/>
                          </a:solidFill>
                          <a:latin typeface="Arial" pitchFamily="34" charset="0"/>
                          <a:ea typeface="Calibri"/>
                          <a:cs typeface="Arial" pitchFamily="34" charset="0"/>
                        </a:rPr>
                        <a:t>Sistem Federal Reserve</a:t>
                      </a:r>
                    </a:p>
                    <a:p>
                      <a:pPr algn="l">
                        <a:lnSpc>
                          <a:spcPct val="115000"/>
                        </a:lnSpc>
                        <a:spcAft>
                          <a:spcPts val="0"/>
                        </a:spcAft>
                      </a:pPr>
                      <a:r>
                        <a:rPr lang="id-ID" sz="1400" dirty="0">
                          <a:solidFill>
                            <a:schemeClr val="tx1"/>
                          </a:solidFill>
                          <a:latin typeface="Arial" pitchFamily="34" charset="0"/>
                          <a:ea typeface="Calibri"/>
                          <a:cs typeface="Arial" pitchFamily="34" charset="0"/>
                        </a:rPr>
                        <a:t>Bahasa Perancis untuk Bisnis</a:t>
                      </a:r>
                    </a:p>
                    <a:p>
                      <a:pPr algn="l">
                        <a:lnSpc>
                          <a:spcPct val="115000"/>
                        </a:lnSpc>
                        <a:spcAft>
                          <a:spcPts val="0"/>
                        </a:spcAft>
                      </a:pPr>
                      <a:r>
                        <a:rPr lang="id-ID" sz="1400" dirty="0">
                          <a:solidFill>
                            <a:schemeClr val="tx1"/>
                          </a:solidFill>
                          <a:latin typeface="Arial" pitchFamily="34" charset="0"/>
                          <a:ea typeface="Calibri"/>
                          <a:cs typeface="Arial" pitchFamily="34" charset="0"/>
                        </a:rPr>
                        <a:t>Bahasa Spanyol di Tempat Kerja</a:t>
                      </a:r>
                    </a:p>
                    <a:p>
                      <a:pPr algn="l">
                        <a:lnSpc>
                          <a:spcPct val="115000"/>
                        </a:lnSpc>
                        <a:spcAft>
                          <a:spcPts val="0"/>
                        </a:spcAft>
                      </a:pPr>
                      <a:r>
                        <a:rPr lang="id-ID" sz="1400" dirty="0">
                          <a:solidFill>
                            <a:schemeClr val="tx1"/>
                          </a:solidFill>
                          <a:latin typeface="Arial" pitchFamily="34" charset="0"/>
                          <a:ea typeface="Calibri"/>
                          <a:cs typeface="Arial" pitchFamily="34" charset="0"/>
                        </a:rPr>
                        <a:t>Statistik Untuk Bisnis</a:t>
                      </a:r>
                    </a:p>
                  </a:txBody>
                  <a:tcPr marL="68580" marR="68580" marT="0" marB="0">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814" y="357166"/>
            <a:ext cx="7772400" cy="914400"/>
          </a:xfrm>
        </p:spPr>
        <p:txBody>
          <a:bodyPr>
            <a:normAutofit/>
          </a:bodyPr>
          <a:lstStyle/>
          <a:p>
            <a:r>
              <a:rPr lang="id-ID" sz="3600" b="1" dirty="0">
                <a:solidFill>
                  <a:schemeClr val="bg1"/>
                </a:solidFill>
                <a:latin typeface="Arial" pitchFamily="34" charset="0"/>
                <a:cs typeface="Arial" pitchFamily="34" charset="0"/>
              </a:rPr>
              <a:t>Tabel-Tabel Yang Berhubungan</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514376" y="1571612"/>
            <a:ext cx="7772400" cy="4572000"/>
          </a:xfrm>
        </p:spPr>
        <p:txBody>
          <a:bodyPr/>
          <a:lstStyle/>
          <a:p>
            <a:pPr algn="just">
              <a:buNone/>
            </a:pPr>
            <a:r>
              <a:rPr lang="id-ID" sz="2400" dirty="0">
                <a:solidFill>
                  <a:schemeClr val="bg1"/>
                </a:solidFill>
                <a:latin typeface="Arial" pitchFamily="34" charset="0"/>
                <a:cs typeface="Arial" pitchFamily="34" charset="0"/>
              </a:rPr>
              <a:t>	Anda dapat dengan mudah melihat hubungan antara tabel-tabel Mata Kuliah dan Proyek pada Tabel 6.1 (hal. 159) dan 6.4 (hal. 162). Jika anda mengetahui proyek-proyek yang disyaratkan untuk mata kuliah berjudul “Literasi Sistem Informasi” anda harus menemukan nilai yang cocok di field data yang dimiliki bersama oleh kedua tabel. Field kode terdapat di kedua tabel dan memungkinkan data dikedua tabel tersebut disatukan atau dihubungkan.</a:t>
            </a: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0"/>
            <a:ext cx="7772400" cy="836712"/>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id-ID" sz="2400" b="1" spc="0" dirty="0">
                <a:ln/>
                <a:solidFill>
                  <a:schemeClr val="bg1"/>
                </a:solidFill>
                <a:latin typeface="Arial" pitchFamily="34" charset="0"/>
                <a:cs typeface="Arial" pitchFamily="34" charset="0"/>
              </a:rPr>
              <a:t>Tabel 6.4 Tabel Project</a:t>
            </a:r>
          </a:p>
        </p:txBody>
      </p:sp>
      <p:graphicFrame>
        <p:nvGraphicFramePr>
          <p:cNvPr id="4" name="Content Placeholder 3"/>
          <p:cNvGraphicFramePr>
            <a:graphicFrameLocks noGrp="1"/>
          </p:cNvGraphicFramePr>
          <p:nvPr>
            <p:ph idx="1"/>
          </p:nvPr>
        </p:nvGraphicFramePr>
        <p:xfrm>
          <a:off x="214313" y="714356"/>
          <a:ext cx="8715405" cy="5929331"/>
        </p:xfrm>
        <a:graphic>
          <a:graphicData uri="http://schemas.openxmlformats.org/drawingml/2006/table">
            <a:tbl>
              <a:tblPr firstRow="1" bandRow="1">
                <a:tableStyleId>{073A0DAA-6AF3-43AB-8588-CEC1D06C72B9}</a:tableStyleId>
              </a:tblPr>
              <a:tblGrid>
                <a:gridCol w="1115571">
                  <a:extLst>
                    <a:ext uri="{9D8B030D-6E8A-4147-A177-3AD203B41FA5}">
                      <a16:colId xmlns:a16="http://schemas.microsoft.com/office/drawing/2014/main" val="20000"/>
                    </a:ext>
                  </a:extLst>
                </a:gridCol>
                <a:gridCol w="766956">
                  <a:extLst>
                    <a:ext uri="{9D8B030D-6E8A-4147-A177-3AD203B41FA5}">
                      <a16:colId xmlns:a16="http://schemas.microsoft.com/office/drawing/2014/main" val="20001"/>
                    </a:ext>
                  </a:extLst>
                </a:gridCol>
                <a:gridCol w="4601733">
                  <a:extLst>
                    <a:ext uri="{9D8B030D-6E8A-4147-A177-3AD203B41FA5}">
                      <a16:colId xmlns:a16="http://schemas.microsoft.com/office/drawing/2014/main" val="20002"/>
                    </a:ext>
                  </a:extLst>
                </a:gridCol>
                <a:gridCol w="1464188">
                  <a:extLst>
                    <a:ext uri="{9D8B030D-6E8A-4147-A177-3AD203B41FA5}">
                      <a16:colId xmlns:a16="http://schemas.microsoft.com/office/drawing/2014/main" val="20003"/>
                    </a:ext>
                  </a:extLst>
                </a:gridCol>
                <a:gridCol w="766957">
                  <a:extLst>
                    <a:ext uri="{9D8B030D-6E8A-4147-A177-3AD203B41FA5}">
                      <a16:colId xmlns:a16="http://schemas.microsoft.com/office/drawing/2014/main" val="20004"/>
                    </a:ext>
                  </a:extLst>
                </a:gridCol>
              </a:tblGrid>
              <a:tr h="1011747">
                <a:tc>
                  <a:txBody>
                    <a:bodyPr/>
                    <a:lstStyle/>
                    <a:p>
                      <a:pPr algn="ctr">
                        <a:lnSpc>
                          <a:spcPct val="115000"/>
                        </a:lnSpc>
                        <a:spcAft>
                          <a:spcPts val="0"/>
                        </a:spcAft>
                      </a:pPr>
                      <a:endParaRPr lang="id-ID" sz="1800" dirty="0">
                        <a:solidFill>
                          <a:schemeClr val="bg1"/>
                        </a:solidFill>
                        <a:latin typeface="Arial" pitchFamily="34" charset="0"/>
                        <a:cs typeface="Arial" pitchFamily="34" charset="0"/>
                      </a:endParaRPr>
                    </a:p>
                    <a:p>
                      <a:pPr algn="ctr">
                        <a:lnSpc>
                          <a:spcPct val="115000"/>
                        </a:lnSpc>
                        <a:spcAft>
                          <a:spcPts val="0"/>
                        </a:spcAft>
                      </a:pPr>
                      <a:r>
                        <a:rPr lang="id-ID" sz="1800" dirty="0">
                          <a:solidFill>
                            <a:schemeClr val="bg1"/>
                          </a:solidFill>
                          <a:latin typeface="Arial" pitchFamily="34" charset="0"/>
                          <a:cs typeface="Arial" pitchFamily="34" charset="0"/>
                        </a:rPr>
                        <a:t>KODE</a:t>
                      </a:r>
                      <a:endParaRPr lang="id-ID" sz="1800" dirty="0">
                        <a:solidFill>
                          <a:schemeClr val="bg1"/>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id-ID" sz="1800" dirty="0">
                        <a:solidFill>
                          <a:schemeClr val="bg1"/>
                        </a:solidFill>
                        <a:latin typeface="Arial" pitchFamily="34" charset="0"/>
                        <a:cs typeface="Arial" pitchFamily="34" charset="0"/>
                      </a:endParaRPr>
                    </a:p>
                    <a:p>
                      <a:pPr algn="ctr">
                        <a:lnSpc>
                          <a:spcPct val="115000"/>
                        </a:lnSpc>
                        <a:spcAft>
                          <a:spcPts val="0"/>
                        </a:spcAft>
                      </a:pPr>
                      <a:r>
                        <a:rPr lang="id-ID" sz="1800" dirty="0">
                          <a:solidFill>
                            <a:schemeClr val="bg1"/>
                          </a:solidFill>
                          <a:latin typeface="Arial" pitchFamily="34" charset="0"/>
                          <a:cs typeface="Arial" pitchFamily="34" charset="0"/>
                        </a:rPr>
                        <a:t>ANGKA</a:t>
                      </a:r>
                      <a:endParaRPr lang="id-ID" sz="1800" dirty="0">
                        <a:solidFill>
                          <a:schemeClr val="bg1"/>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id-ID" sz="1800" dirty="0">
                        <a:solidFill>
                          <a:schemeClr val="bg1"/>
                        </a:solidFill>
                        <a:latin typeface="Arial" pitchFamily="34" charset="0"/>
                        <a:cs typeface="Arial" pitchFamily="34" charset="0"/>
                      </a:endParaRPr>
                    </a:p>
                    <a:p>
                      <a:pPr algn="ctr">
                        <a:lnSpc>
                          <a:spcPct val="115000"/>
                        </a:lnSpc>
                        <a:spcAft>
                          <a:spcPts val="0"/>
                        </a:spcAft>
                      </a:pPr>
                      <a:r>
                        <a:rPr lang="id-ID" sz="1800" dirty="0">
                          <a:solidFill>
                            <a:schemeClr val="bg1"/>
                          </a:solidFill>
                          <a:latin typeface="Arial" pitchFamily="34" charset="0"/>
                          <a:cs typeface="Arial" pitchFamily="34" charset="0"/>
                        </a:rPr>
                        <a:t>JUDUL</a:t>
                      </a:r>
                      <a:endParaRPr lang="id-ID" sz="1800" dirty="0">
                        <a:solidFill>
                          <a:schemeClr val="bg1"/>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id-ID" sz="1800" dirty="0">
                        <a:solidFill>
                          <a:schemeClr val="bg1"/>
                        </a:solidFill>
                        <a:latin typeface="Arial" pitchFamily="34" charset="0"/>
                        <a:cs typeface="Arial" pitchFamily="34" charset="0"/>
                      </a:endParaRPr>
                    </a:p>
                    <a:p>
                      <a:pPr algn="ctr">
                        <a:lnSpc>
                          <a:spcPct val="115000"/>
                        </a:lnSpc>
                        <a:spcAft>
                          <a:spcPts val="0"/>
                        </a:spcAft>
                      </a:pPr>
                      <a:r>
                        <a:rPr lang="id-ID" sz="1800" dirty="0">
                          <a:solidFill>
                            <a:schemeClr val="bg1"/>
                          </a:solidFill>
                          <a:latin typeface="Arial" pitchFamily="34" charset="0"/>
                          <a:cs typeface="Arial" pitchFamily="34" charset="0"/>
                        </a:rPr>
                        <a:t>TANGGAL</a:t>
                      </a:r>
                    </a:p>
                    <a:p>
                      <a:pPr algn="ctr">
                        <a:lnSpc>
                          <a:spcPct val="115000"/>
                        </a:lnSpc>
                        <a:spcAft>
                          <a:spcPts val="0"/>
                        </a:spcAft>
                      </a:pPr>
                      <a:r>
                        <a:rPr lang="id-ID" sz="1800" dirty="0">
                          <a:solidFill>
                            <a:schemeClr val="bg1"/>
                          </a:solidFill>
                          <a:latin typeface="Arial" pitchFamily="34" charset="0"/>
                          <a:cs typeface="Arial" pitchFamily="34" charset="0"/>
                        </a:rPr>
                        <a:t>BERAKHIR</a:t>
                      </a:r>
                      <a:endParaRPr lang="id-ID" sz="1800" dirty="0">
                        <a:solidFill>
                          <a:schemeClr val="bg1"/>
                        </a:solidFill>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endParaRPr lang="id-ID" sz="1800" dirty="0">
                        <a:solidFill>
                          <a:schemeClr val="bg1"/>
                        </a:solidFill>
                        <a:latin typeface="Arial" pitchFamily="34" charset="0"/>
                        <a:cs typeface="Arial" pitchFamily="34" charset="0"/>
                      </a:endParaRPr>
                    </a:p>
                    <a:p>
                      <a:pPr algn="ctr">
                        <a:lnSpc>
                          <a:spcPct val="115000"/>
                        </a:lnSpc>
                        <a:spcAft>
                          <a:spcPts val="0"/>
                        </a:spcAft>
                      </a:pPr>
                      <a:r>
                        <a:rPr lang="id-ID" sz="1800" dirty="0">
                          <a:solidFill>
                            <a:schemeClr val="bg1"/>
                          </a:solidFill>
                          <a:latin typeface="Arial" pitchFamily="34" charset="0"/>
                          <a:cs typeface="Arial" pitchFamily="34" charset="0"/>
                        </a:rPr>
                        <a:t>NILAI</a:t>
                      </a:r>
                      <a:endParaRPr lang="id-ID" sz="1800" dirty="0">
                        <a:solidFill>
                          <a:schemeClr val="bg1"/>
                        </a:solidFill>
                        <a:latin typeface="Arial" pitchFamily="34" charset="0"/>
                        <a:ea typeface="Calibri"/>
                        <a:cs typeface="Arial" pitchFamily="34" charset="0"/>
                      </a:endParaRPr>
                    </a:p>
                  </a:txBody>
                  <a:tcPr marL="68580" marR="68580" marT="0" marB="0"/>
                </a:tc>
                <a:extLst>
                  <a:ext uri="{0D108BD9-81ED-4DB2-BD59-A6C34878D82A}">
                    <a16:rowId xmlns:a16="http://schemas.microsoft.com/office/drawing/2014/main" val="10000"/>
                  </a:ext>
                </a:extLst>
              </a:tr>
              <a:tr h="4917584">
                <a:tc>
                  <a:txBody>
                    <a:bodyPr/>
                    <a:lstStyle/>
                    <a:p>
                      <a:pPr algn="just">
                        <a:lnSpc>
                          <a:spcPct val="115000"/>
                        </a:lnSpc>
                        <a:spcAft>
                          <a:spcPts val="0"/>
                        </a:spcAft>
                      </a:pPr>
                      <a:r>
                        <a:rPr lang="id-ID" sz="1800" dirty="0">
                          <a:solidFill>
                            <a:schemeClr val="tx1"/>
                          </a:solidFill>
                          <a:latin typeface="Arial" pitchFamily="34" charset="0"/>
                          <a:cs typeface="Arial" pitchFamily="34" charset="0"/>
                        </a:rPr>
                        <a:t>MIS105</a:t>
                      </a:r>
                    </a:p>
                    <a:p>
                      <a:pPr algn="just">
                        <a:lnSpc>
                          <a:spcPct val="115000"/>
                        </a:lnSpc>
                        <a:spcAft>
                          <a:spcPts val="0"/>
                        </a:spcAft>
                      </a:pPr>
                      <a:r>
                        <a:rPr lang="id-ID" sz="1800" dirty="0">
                          <a:solidFill>
                            <a:schemeClr val="tx1"/>
                          </a:solidFill>
                          <a:latin typeface="Arial" pitchFamily="34" charset="0"/>
                          <a:cs typeface="Arial" pitchFamily="34" charset="0"/>
                        </a:rPr>
                        <a:t>MIS105</a:t>
                      </a:r>
                    </a:p>
                    <a:p>
                      <a:pPr algn="just">
                        <a:lnSpc>
                          <a:spcPct val="115000"/>
                        </a:lnSpc>
                        <a:spcAft>
                          <a:spcPts val="0"/>
                        </a:spcAft>
                      </a:pPr>
                      <a:r>
                        <a:rPr lang="id-ID" sz="1800" dirty="0">
                          <a:solidFill>
                            <a:schemeClr val="tx1"/>
                          </a:solidFill>
                          <a:latin typeface="Arial" pitchFamily="34" charset="0"/>
                          <a:cs typeface="Arial" pitchFamily="34" charset="0"/>
                        </a:rPr>
                        <a:t>MIS316</a:t>
                      </a:r>
                    </a:p>
                    <a:p>
                      <a:pPr algn="just">
                        <a:lnSpc>
                          <a:spcPct val="115000"/>
                        </a:lnSpc>
                        <a:spcAft>
                          <a:spcPts val="0"/>
                        </a:spcAft>
                      </a:pPr>
                      <a:r>
                        <a:rPr lang="id-ID" sz="1800" dirty="0">
                          <a:solidFill>
                            <a:schemeClr val="tx1"/>
                          </a:solidFill>
                          <a:latin typeface="Arial" pitchFamily="34" charset="0"/>
                          <a:cs typeface="Arial" pitchFamily="34" charset="0"/>
                        </a:rPr>
                        <a:t>MKT444</a:t>
                      </a:r>
                    </a:p>
                    <a:p>
                      <a:pPr algn="just">
                        <a:lnSpc>
                          <a:spcPct val="115000"/>
                        </a:lnSpc>
                        <a:spcAft>
                          <a:spcPts val="0"/>
                        </a:spcAft>
                      </a:pPr>
                      <a:r>
                        <a:rPr lang="id-ID" sz="1800" dirty="0">
                          <a:solidFill>
                            <a:schemeClr val="tx1"/>
                          </a:solidFill>
                          <a:latin typeface="Arial" pitchFamily="34" charset="0"/>
                          <a:cs typeface="Arial" pitchFamily="34" charset="0"/>
                        </a:rPr>
                        <a:t>MKT444</a:t>
                      </a:r>
                    </a:p>
                    <a:p>
                      <a:pPr algn="just">
                        <a:lnSpc>
                          <a:spcPct val="115000"/>
                        </a:lnSpc>
                        <a:spcAft>
                          <a:spcPts val="0"/>
                        </a:spcAft>
                      </a:pPr>
                      <a:r>
                        <a:rPr lang="id-ID" sz="1800" dirty="0">
                          <a:solidFill>
                            <a:schemeClr val="tx1"/>
                          </a:solidFill>
                          <a:latin typeface="Arial" pitchFamily="34" charset="0"/>
                          <a:cs typeface="Arial" pitchFamily="34" charset="0"/>
                        </a:rPr>
                        <a:t>MKT444</a:t>
                      </a:r>
                    </a:p>
                    <a:p>
                      <a:pPr algn="just">
                        <a:lnSpc>
                          <a:spcPct val="115000"/>
                        </a:lnSpc>
                        <a:spcAft>
                          <a:spcPts val="0"/>
                        </a:spcAft>
                      </a:pPr>
                      <a:r>
                        <a:rPr lang="id-ID" sz="1800" dirty="0">
                          <a:solidFill>
                            <a:schemeClr val="tx1"/>
                          </a:solidFill>
                          <a:latin typeface="Arial" pitchFamily="34" charset="0"/>
                          <a:cs typeface="Arial" pitchFamily="34" charset="0"/>
                        </a:rPr>
                        <a:t>FIN305</a:t>
                      </a:r>
                    </a:p>
                    <a:p>
                      <a:pPr algn="just">
                        <a:lnSpc>
                          <a:spcPct val="115000"/>
                        </a:lnSpc>
                        <a:spcAft>
                          <a:spcPts val="0"/>
                        </a:spcAft>
                      </a:pPr>
                      <a:r>
                        <a:rPr lang="id-ID" sz="1800" dirty="0">
                          <a:solidFill>
                            <a:schemeClr val="tx1"/>
                          </a:solidFill>
                          <a:latin typeface="Arial" pitchFamily="34" charset="0"/>
                          <a:cs typeface="Arial" pitchFamily="34" charset="0"/>
                        </a:rPr>
                        <a:t>INT201</a:t>
                      </a:r>
                    </a:p>
                    <a:p>
                      <a:pPr algn="just">
                        <a:lnSpc>
                          <a:spcPct val="115000"/>
                        </a:lnSpc>
                        <a:spcAft>
                          <a:spcPts val="0"/>
                        </a:spcAft>
                      </a:pPr>
                      <a:r>
                        <a:rPr lang="id-ID" sz="1800" dirty="0">
                          <a:solidFill>
                            <a:schemeClr val="tx1"/>
                          </a:solidFill>
                          <a:latin typeface="Arial" pitchFamily="34" charset="0"/>
                          <a:cs typeface="Arial" pitchFamily="34" charset="0"/>
                        </a:rPr>
                        <a:t>INT201</a:t>
                      </a:r>
                    </a:p>
                    <a:p>
                      <a:pPr algn="just">
                        <a:lnSpc>
                          <a:spcPct val="115000"/>
                        </a:lnSpc>
                        <a:spcAft>
                          <a:spcPts val="0"/>
                        </a:spcAft>
                      </a:pPr>
                      <a:r>
                        <a:rPr lang="id-ID" sz="1800" dirty="0">
                          <a:solidFill>
                            <a:schemeClr val="tx1"/>
                          </a:solidFill>
                          <a:latin typeface="Arial" pitchFamily="34" charset="0"/>
                          <a:cs typeface="Arial" pitchFamily="34" charset="0"/>
                        </a:rPr>
                        <a:t>INT202</a:t>
                      </a:r>
                    </a:p>
                    <a:p>
                      <a:pPr algn="just">
                        <a:lnSpc>
                          <a:spcPct val="115000"/>
                        </a:lnSpc>
                        <a:spcAft>
                          <a:spcPts val="0"/>
                        </a:spcAft>
                      </a:pPr>
                      <a:r>
                        <a:rPr lang="id-ID" sz="1800" dirty="0">
                          <a:solidFill>
                            <a:schemeClr val="tx1"/>
                          </a:solidFill>
                          <a:latin typeface="Arial" pitchFamily="34" charset="0"/>
                          <a:cs typeface="Arial" pitchFamily="34" charset="0"/>
                        </a:rPr>
                        <a:t>INT202</a:t>
                      </a:r>
                      <a:endParaRPr lang="id-ID" sz="18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ctr">
                        <a:lnSpc>
                          <a:spcPct val="115000"/>
                        </a:lnSpc>
                        <a:spcAft>
                          <a:spcPts val="0"/>
                        </a:spcAft>
                      </a:pPr>
                      <a:r>
                        <a:rPr lang="id-ID" sz="1800" dirty="0">
                          <a:solidFill>
                            <a:schemeClr val="tx1"/>
                          </a:solidFill>
                          <a:latin typeface="Arial" pitchFamily="34" charset="0"/>
                          <a:cs typeface="Arial" pitchFamily="34" charset="0"/>
                        </a:rPr>
                        <a:t>1</a:t>
                      </a:r>
                    </a:p>
                    <a:p>
                      <a:pPr algn="ctr">
                        <a:lnSpc>
                          <a:spcPct val="115000"/>
                        </a:lnSpc>
                        <a:spcAft>
                          <a:spcPts val="0"/>
                        </a:spcAft>
                      </a:pPr>
                      <a:r>
                        <a:rPr lang="id-ID" sz="1800" dirty="0">
                          <a:solidFill>
                            <a:schemeClr val="tx1"/>
                          </a:solidFill>
                          <a:latin typeface="Arial" pitchFamily="34" charset="0"/>
                          <a:cs typeface="Arial" pitchFamily="34" charset="0"/>
                        </a:rPr>
                        <a:t>2</a:t>
                      </a:r>
                    </a:p>
                    <a:p>
                      <a:pPr algn="ctr">
                        <a:lnSpc>
                          <a:spcPct val="115000"/>
                        </a:lnSpc>
                        <a:spcAft>
                          <a:spcPts val="0"/>
                        </a:spcAft>
                      </a:pPr>
                      <a:r>
                        <a:rPr lang="id-ID" sz="1800" dirty="0">
                          <a:solidFill>
                            <a:schemeClr val="tx1"/>
                          </a:solidFill>
                          <a:latin typeface="Arial" pitchFamily="34" charset="0"/>
                          <a:cs typeface="Arial" pitchFamily="34" charset="0"/>
                        </a:rPr>
                        <a:t>1</a:t>
                      </a:r>
                    </a:p>
                    <a:p>
                      <a:pPr algn="ctr">
                        <a:lnSpc>
                          <a:spcPct val="115000"/>
                        </a:lnSpc>
                        <a:spcAft>
                          <a:spcPts val="0"/>
                        </a:spcAft>
                      </a:pPr>
                      <a:r>
                        <a:rPr lang="id-ID" sz="1800" dirty="0">
                          <a:solidFill>
                            <a:schemeClr val="tx1"/>
                          </a:solidFill>
                          <a:latin typeface="Arial" pitchFamily="34" charset="0"/>
                          <a:cs typeface="Arial" pitchFamily="34" charset="0"/>
                        </a:rPr>
                        <a:t>1</a:t>
                      </a:r>
                    </a:p>
                    <a:p>
                      <a:pPr algn="ctr">
                        <a:lnSpc>
                          <a:spcPct val="115000"/>
                        </a:lnSpc>
                        <a:spcAft>
                          <a:spcPts val="0"/>
                        </a:spcAft>
                      </a:pPr>
                      <a:r>
                        <a:rPr lang="id-ID" sz="1800" dirty="0">
                          <a:solidFill>
                            <a:schemeClr val="tx1"/>
                          </a:solidFill>
                          <a:latin typeface="Arial" pitchFamily="34" charset="0"/>
                          <a:cs typeface="Arial" pitchFamily="34" charset="0"/>
                        </a:rPr>
                        <a:t>2</a:t>
                      </a:r>
                    </a:p>
                    <a:p>
                      <a:pPr algn="ctr">
                        <a:lnSpc>
                          <a:spcPct val="115000"/>
                        </a:lnSpc>
                        <a:spcAft>
                          <a:spcPts val="0"/>
                        </a:spcAft>
                      </a:pPr>
                      <a:r>
                        <a:rPr lang="id-ID" sz="1800" dirty="0">
                          <a:solidFill>
                            <a:schemeClr val="tx1"/>
                          </a:solidFill>
                          <a:latin typeface="Arial" pitchFamily="34" charset="0"/>
                          <a:cs typeface="Arial" pitchFamily="34" charset="0"/>
                        </a:rPr>
                        <a:t>3</a:t>
                      </a:r>
                    </a:p>
                    <a:p>
                      <a:pPr algn="ctr">
                        <a:lnSpc>
                          <a:spcPct val="115000"/>
                        </a:lnSpc>
                        <a:spcAft>
                          <a:spcPts val="0"/>
                        </a:spcAft>
                      </a:pPr>
                      <a:r>
                        <a:rPr lang="id-ID" sz="1800" dirty="0">
                          <a:solidFill>
                            <a:schemeClr val="tx1"/>
                          </a:solidFill>
                          <a:latin typeface="Arial" pitchFamily="34" charset="0"/>
                          <a:cs typeface="Arial" pitchFamily="34" charset="0"/>
                        </a:rPr>
                        <a:t>1</a:t>
                      </a:r>
                    </a:p>
                    <a:p>
                      <a:pPr algn="ctr">
                        <a:lnSpc>
                          <a:spcPct val="115000"/>
                        </a:lnSpc>
                        <a:spcAft>
                          <a:spcPts val="0"/>
                        </a:spcAft>
                      </a:pPr>
                      <a:r>
                        <a:rPr lang="id-ID" sz="1800" dirty="0">
                          <a:solidFill>
                            <a:schemeClr val="tx1"/>
                          </a:solidFill>
                          <a:latin typeface="Arial" pitchFamily="34" charset="0"/>
                          <a:cs typeface="Arial" pitchFamily="34" charset="0"/>
                        </a:rPr>
                        <a:t>1</a:t>
                      </a:r>
                    </a:p>
                    <a:p>
                      <a:pPr algn="ctr">
                        <a:lnSpc>
                          <a:spcPct val="115000"/>
                        </a:lnSpc>
                        <a:spcAft>
                          <a:spcPts val="0"/>
                        </a:spcAft>
                      </a:pPr>
                      <a:r>
                        <a:rPr lang="id-ID" sz="1800" dirty="0">
                          <a:solidFill>
                            <a:schemeClr val="tx1"/>
                          </a:solidFill>
                          <a:latin typeface="Arial" pitchFamily="34" charset="0"/>
                          <a:cs typeface="Arial" pitchFamily="34" charset="0"/>
                        </a:rPr>
                        <a:t>2</a:t>
                      </a:r>
                    </a:p>
                    <a:p>
                      <a:pPr algn="ctr">
                        <a:lnSpc>
                          <a:spcPct val="115000"/>
                        </a:lnSpc>
                        <a:spcAft>
                          <a:spcPts val="0"/>
                        </a:spcAft>
                      </a:pPr>
                      <a:r>
                        <a:rPr lang="id-ID" sz="1800" dirty="0">
                          <a:solidFill>
                            <a:schemeClr val="tx1"/>
                          </a:solidFill>
                          <a:latin typeface="Arial" pitchFamily="34" charset="0"/>
                          <a:cs typeface="Arial" pitchFamily="34" charset="0"/>
                        </a:rPr>
                        <a:t>1</a:t>
                      </a:r>
                    </a:p>
                    <a:p>
                      <a:pPr algn="ctr">
                        <a:lnSpc>
                          <a:spcPct val="115000"/>
                        </a:lnSpc>
                        <a:spcAft>
                          <a:spcPts val="0"/>
                        </a:spcAft>
                      </a:pPr>
                      <a:r>
                        <a:rPr lang="id-ID" sz="1800" dirty="0">
                          <a:solidFill>
                            <a:schemeClr val="tx1"/>
                          </a:solidFill>
                          <a:latin typeface="Arial" pitchFamily="34" charset="0"/>
                          <a:cs typeface="Arial" pitchFamily="34" charset="0"/>
                        </a:rPr>
                        <a:t>2</a:t>
                      </a:r>
                      <a:endParaRPr lang="id-ID" sz="18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just">
                        <a:lnSpc>
                          <a:spcPct val="115000"/>
                        </a:lnSpc>
                        <a:spcAft>
                          <a:spcPts val="0"/>
                        </a:spcAft>
                      </a:pPr>
                      <a:r>
                        <a:rPr lang="id-ID" sz="1800" dirty="0">
                          <a:solidFill>
                            <a:schemeClr val="tx1"/>
                          </a:solidFill>
                          <a:latin typeface="Arial" pitchFamily="34" charset="0"/>
                          <a:cs typeface="Arial" pitchFamily="34" charset="0"/>
                        </a:rPr>
                        <a:t>Pembuatan Home Page</a:t>
                      </a:r>
                    </a:p>
                    <a:p>
                      <a:pPr algn="just">
                        <a:lnSpc>
                          <a:spcPct val="115000"/>
                        </a:lnSpc>
                        <a:spcAft>
                          <a:spcPts val="0"/>
                        </a:spcAft>
                      </a:pPr>
                      <a:r>
                        <a:rPr lang="id-ID" sz="1800" dirty="0">
                          <a:solidFill>
                            <a:schemeClr val="tx1"/>
                          </a:solidFill>
                          <a:latin typeface="Arial" pitchFamily="34" charset="0"/>
                          <a:cs typeface="Arial" pitchFamily="34" charset="0"/>
                        </a:rPr>
                        <a:t>Bekerja dengan Menggunakan Windows</a:t>
                      </a:r>
                    </a:p>
                    <a:p>
                      <a:pPr algn="just">
                        <a:lnSpc>
                          <a:spcPct val="115000"/>
                        </a:lnSpc>
                        <a:spcAft>
                          <a:spcPts val="0"/>
                        </a:spcAft>
                      </a:pPr>
                      <a:r>
                        <a:rPr lang="id-ID" sz="1800" dirty="0">
                          <a:solidFill>
                            <a:schemeClr val="tx1"/>
                          </a:solidFill>
                          <a:latin typeface="Arial" pitchFamily="34" charset="0"/>
                          <a:cs typeface="Arial" pitchFamily="34" charset="0"/>
                        </a:rPr>
                        <a:t>Basis Data Alumni</a:t>
                      </a:r>
                    </a:p>
                    <a:p>
                      <a:pPr algn="just">
                        <a:lnSpc>
                          <a:spcPct val="115000"/>
                        </a:lnSpc>
                        <a:spcAft>
                          <a:spcPts val="0"/>
                        </a:spcAft>
                      </a:pPr>
                      <a:r>
                        <a:rPr lang="id-ID" sz="1800" dirty="0">
                          <a:solidFill>
                            <a:schemeClr val="tx1"/>
                          </a:solidFill>
                          <a:latin typeface="Arial" pitchFamily="34" charset="0"/>
                          <a:cs typeface="Arial" pitchFamily="34" charset="0"/>
                        </a:rPr>
                        <a:t>Menemukan Pelanggan</a:t>
                      </a:r>
                    </a:p>
                    <a:p>
                      <a:pPr algn="just">
                        <a:lnSpc>
                          <a:spcPct val="115000"/>
                        </a:lnSpc>
                        <a:spcAft>
                          <a:spcPts val="0"/>
                        </a:spcAft>
                      </a:pPr>
                      <a:r>
                        <a:rPr lang="id-ID" sz="1800" dirty="0">
                          <a:solidFill>
                            <a:schemeClr val="tx1"/>
                          </a:solidFill>
                          <a:latin typeface="Arial" pitchFamily="34" charset="0"/>
                          <a:cs typeface="Arial" pitchFamily="34" charset="0"/>
                        </a:rPr>
                        <a:t>Membuat Segmentasi Pelanggan</a:t>
                      </a:r>
                    </a:p>
                    <a:p>
                      <a:pPr algn="just">
                        <a:lnSpc>
                          <a:spcPct val="115000"/>
                        </a:lnSpc>
                        <a:spcAft>
                          <a:spcPts val="0"/>
                        </a:spcAft>
                      </a:pPr>
                      <a:r>
                        <a:rPr lang="id-ID" sz="1800" dirty="0">
                          <a:solidFill>
                            <a:schemeClr val="tx1"/>
                          </a:solidFill>
                          <a:latin typeface="Arial" pitchFamily="34" charset="0"/>
                          <a:cs typeface="Arial" pitchFamily="34" charset="0"/>
                        </a:rPr>
                        <a:t>Layanan Pelanggan</a:t>
                      </a:r>
                    </a:p>
                    <a:p>
                      <a:pPr algn="just">
                        <a:lnSpc>
                          <a:spcPct val="115000"/>
                        </a:lnSpc>
                        <a:spcAft>
                          <a:spcPts val="0"/>
                        </a:spcAft>
                      </a:pPr>
                      <a:r>
                        <a:rPr lang="id-ID" sz="1800" dirty="0">
                          <a:solidFill>
                            <a:schemeClr val="tx1"/>
                          </a:solidFill>
                          <a:latin typeface="Arial" pitchFamily="34" charset="0"/>
                          <a:cs typeface="Arial" pitchFamily="34" charset="0"/>
                        </a:rPr>
                        <a:t>Portofolio Pribadi</a:t>
                      </a:r>
                    </a:p>
                    <a:p>
                      <a:pPr algn="just">
                        <a:lnSpc>
                          <a:spcPct val="115000"/>
                        </a:lnSpc>
                        <a:spcAft>
                          <a:spcPts val="0"/>
                        </a:spcAft>
                      </a:pPr>
                      <a:r>
                        <a:rPr lang="id-ID" sz="1800" dirty="0">
                          <a:solidFill>
                            <a:schemeClr val="tx1"/>
                          </a:solidFill>
                          <a:latin typeface="Arial" pitchFamily="34" charset="0"/>
                          <a:cs typeface="Arial" pitchFamily="34" charset="0"/>
                        </a:rPr>
                        <a:t>Kata Benda</a:t>
                      </a:r>
                    </a:p>
                    <a:p>
                      <a:pPr algn="just">
                        <a:lnSpc>
                          <a:spcPct val="115000"/>
                        </a:lnSpc>
                        <a:spcAft>
                          <a:spcPts val="0"/>
                        </a:spcAft>
                      </a:pPr>
                      <a:r>
                        <a:rPr lang="id-ID" sz="1800" dirty="0">
                          <a:solidFill>
                            <a:schemeClr val="tx1"/>
                          </a:solidFill>
                          <a:latin typeface="Arial" pitchFamily="34" charset="0"/>
                          <a:cs typeface="Arial" pitchFamily="34" charset="0"/>
                        </a:rPr>
                        <a:t>Kata Kerja</a:t>
                      </a:r>
                    </a:p>
                    <a:p>
                      <a:pPr algn="just">
                        <a:lnSpc>
                          <a:spcPct val="115000"/>
                        </a:lnSpc>
                        <a:spcAft>
                          <a:spcPts val="0"/>
                        </a:spcAft>
                      </a:pPr>
                      <a:r>
                        <a:rPr lang="id-ID" sz="1800" dirty="0">
                          <a:solidFill>
                            <a:schemeClr val="tx1"/>
                          </a:solidFill>
                          <a:latin typeface="Arial" pitchFamily="34" charset="0"/>
                          <a:cs typeface="Arial" pitchFamily="34" charset="0"/>
                        </a:rPr>
                        <a:t>Kata Benda</a:t>
                      </a:r>
                    </a:p>
                    <a:p>
                      <a:pPr algn="just">
                        <a:lnSpc>
                          <a:spcPct val="115000"/>
                        </a:lnSpc>
                        <a:spcAft>
                          <a:spcPts val="0"/>
                        </a:spcAft>
                      </a:pPr>
                      <a:r>
                        <a:rPr lang="id-ID" sz="1800" dirty="0">
                          <a:solidFill>
                            <a:schemeClr val="tx1"/>
                          </a:solidFill>
                          <a:latin typeface="Arial" pitchFamily="34" charset="0"/>
                          <a:cs typeface="Arial" pitchFamily="34" charset="0"/>
                        </a:rPr>
                        <a:t>Kata Kerja</a:t>
                      </a:r>
                      <a:endParaRPr lang="id-ID" sz="18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r">
                        <a:lnSpc>
                          <a:spcPct val="115000"/>
                        </a:lnSpc>
                        <a:spcAft>
                          <a:spcPts val="0"/>
                        </a:spcAft>
                      </a:pPr>
                      <a:r>
                        <a:rPr lang="id-ID" sz="1800" dirty="0">
                          <a:solidFill>
                            <a:schemeClr val="tx1"/>
                          </a:solidFill>
                          <a:latin typeface="Arial" pitchFamily="34" charset="0"/>
                          <a:cs typeface="Arial" pitchFamily="34" charset="0"/>
                        </a:rPr>
                        <a:t>15/9/2003</a:t>
                      </a:r>
                    </a:p>
                    <a:p>
                      <a:pPr algn="r">
                        <a:lnSpc>
                          <a:spcPct val="115000"/>
                        </a:lnSpc>
                        <a:spcAft>
                          <a:spcPts val="0"/>
                        </a:spcAft>
                      </a:pPr>
                      <a:r>
                        <a:rPr lang="id-ID" sz="1800" dirty="0">
                          <a:solidFill>
                            <a:schemeClr val="tx1"/>
                          </a:solidFill>
                          <a:latin typeface="Arial" pitchFamily="34" charset="0"/>
                          <a:cs typeface="Arial" pitchFamily="34" charset="0"/>
                        </a:rPr>
                        <a:t>13/11/2003</a:t>
                      </a:r>
                    </a:p>
                    <a:p>
                      <a:pPr algn="r">
                        <a:lnSpc>
                          <a:spcPct val="115000"/>
                        </a:lnSpc>
                        <a:spcAft>
                          <a:spcPts val="0"/>
                        </a:spcAft>
                      </a:pPr>
                      <a:r>
                        <a:rPr lang="id-ID" sz="1800" dirty="0">
                          <a:solidFill>
                            <a:schemeClr val="tx1"/>
                          </a:solidFill>
                          <a:latin typeface="Arial" pitchFamily="34" charset="0"/>
                          <a:cs typeface="Arial" pitchFamily="34" charset="0"/>
                        </a:rPr>
                        <a:t>5/12/2003</a:t>
                      </a:r>
                    </a:p>
                    <a:p>
                      <a:pPr algn="r">
                        <a:lnSpc>
                          <a:spcPct val="115000"/>
                        </a:lnSpc>
                        <a:spcAft>
                          <a:spcPts val="0"/>
                        </a:spcAft>
                      </a:pPr>
                      <a:r>
                        <a:rPr lang="id-ID" sz="1800" dirty="0">
                          <a:solidFill>
                            <a:schemeClr val="tx1"/>
                          </a:solidFill>
                          <a:latin typeface="Arial" pitchFamily="34" charset="0"/>
                          <a:cs typeface="Arial" pitchFamily="34" charset="0"/>
                        </a:rPr>
                        <a:t>31/10/2003</a:t>
                      </a:r>
                    </a:p>
                    <a:p>
                      <a:pPr algn="r">
                        <a:lnSpc>
                          <a:spcPct val="115000"/>
                        </a:lnSpc>
                        <a:spcAft>
                          <a:spcPts val="0"/>
                        </a:spcAft>
                      </a:pPr>
                      <a:r>
                        <a:rPr lang="id-ID" sz="1800" dirty="0">
                          <a:solidFill>
                            <a:schemeClr val="tx1"/>
                          </a:solidFill>
                          <a:latin typeface="Arial" pitchFamily="34" charset="0"/>
                          <a:cs typeface="Arial" pitchFamily="34" charset="0"/>
                        </a:rPr>
                        <a:t>21/11/2003</a:t>
                      </a:r>
                    </a:p>
                    <a:p>
                      <a:pPr algn="r">
                        <a:lnSpc>
                          <a:spcPct val="115000"/>
                        </a:lnSpc>
                        <a:spcAft>
                          <a:spcPts val="0"/>
                        </a:spcAft>
                      </a:pPr>
                      <a:r>
                        <a:rPr lang="id-ID" sz="1800" dirty="0">
                          <a:solidFill>
                            <a:schemeClr val="tx1"/>
                          </a:solidFill>
                          <a:latin typeface="Arial" pitchFamily="34" charset="0"/>
                          <a:cs typeface="Arial" pitchFamily="34" charset="0"/>
                        </a:rPr>
                        <a:t>12/12/2003</a:t>
                      </a:r>
                    </a:p>
                    <a:p>
                      <a:pPr algn="r">
                        <a:lnSpc>
                          <a:spcPct val="115000"/>
                        </a:lnSpc>
                        <a:spcAft>
                          <a:spcPts val="0"/>
                        </a:spcAft>
                      </a:pPr>
                      <a:r>
                        <a:rPr lang="id-ID" sz="1800" dirty="0">
                          <a:solidFill>
                            <a:schemeClr val="tx1"/>
                          </a:solidFill>
                          <a:latin typeface="Arial" pitchFamily="34" charset="0"/>
                          <a:cs typeface="Arial" pitchFamily="34" charset="0"/>
                        </a:rPr>
                        <a:t>14/11/2003</a:t>
                      </a:r>
                    </a:p>
                    <a:p>
                      <a:pPr algn="r">
                        <a:lnSpc>
                          <a:spcPct val="115000"/>
                        </a:lnSpc>
                        <a:spcAft>
                          <a:spcPts val="0"/>
                        </a:spcAft>
                      </a:pPr>
                      <a:r>
                        <a:rPr lang="id-ID" sz="1800" dirty="0">
                          <a:solidFill>
                            <a:schemeClr val="tx1"/>
                          </a:solidFill>
                          <a:latin typeface="Arial" pitchFamily="34" charset="0"/>
                          <a:cs typeface="Arial" pitchFamily="34" charset="0"/>
                        </a:rPr>
                        <a:t>17/9/2003</a:t>
                      </a:r>
                    </a:p>
                    <a:p>
                      <a:pPr algn="r">
                        <a:lnSpc>
                          <a:spcPct val="115000"/>
                        </a:lnSpc>
                        <a:spcAft>
                          <a:spcPts val="0"/>
                        </a:spcAft>
                      </a:pPr>
                      <a:r>
                        <a:rPr lang="id-ID" sz="1800" dirty="0">
                          <a:solidFill>
                            <a:schemeClr val="tx1"/>
                          </a:solidFill>
                          <a:latin typeface="Arial" pitchFamily="34" charset="0"/>
                          <a:cs typeface="Arial" pitchFamily="34" charset="0"/>
                        </a:rPr>
                        <a:t>21/11/2003</a:t>
                      </a:r>
                    </a:p>
                    <a:p>
                      <a:pPr algn="r">
                        <a:lnSpc>
                          <a:spcPct val="115000"/>
                        </a:lnSpc>
                        <a:spcAft>
                          <a:spcPts val="0"/>
                        </a:spcAft>
                      </a:pPr>
                      <a:r>
                        <a:rPr lang="id-ID" sz="1800" dirty="0">
                          <a:solidFill>
                            <a:schemeClr val="tx1"/>
                          </a:solidFill>
                          <a:latin typeface="Arial" pitchFamily="34" charset="0"/>
                          <a:cs typeface="Arial" pitchFamily="34" charset="0"/>
                        </a:rPr>
                        <a:t>17/9/2003</a:t>
                      </a:r>
                    </a:p>
                    <a:p>
                      <a:pPr algn="r">
                        <a:lnSpc>
                          <a:spcPct val="115000"/>
                        </a:lnSpc>
                        <a:spcAft>
                          <a:spcPts val="0"/>
                        </a:spcAft>
                      </a:pPr>
                      <a:r>
                        <a:rPr lang="id-ID" sz="1800" dirty="0">
                          <a:solidFill>
                            <a:schemeClr val="tx1"/>
                          </a:solidFill>
                          <a:latin typeface="Arial" pitchFamily="34" charset="0"/>
                          <a:cs typeface="Arial" pitchFamily="34" charset="0"/>
                        </a:rPr>
                        <a:t>21/11/2003</a:t>
                      </a:r>
                      <a:endParaRPr lang="id-ID" sz="18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ctr">
                        <a:lnSpc>
                          <a:spcPct val="115000"/>
                        </a:lnSpc>
                        <a:spcAft>
                          <a:spcPts val="0"/>
                        </a:spcAft>
                      </a:pPr>
                      <a:r>
                        <a:rPr lang="id-ID" sz="1800" dirty="0">
                          <a:solidFill>
                            <a:schemeClr val="tx1"/>
                          </a:solidFill>
                          <a:latin typeface="Arial" pitchFamily="34" charset="0"/>
                          <a:cs typeface="Arial" pitchFamily="34" charset="0"/>
                        </a:rPr>
                        <a:t>25</a:t>
                      </a:r>
                    </a:p>
                    <a:p>
                      <a:pPr algn="ctr">
                        <a:lnSpc>
                          <a:spcPct val="115000"/>
                        </a:lnSpc>
                        <a:spcAft>
                          <a:spcPts val="0"/>
                        </a:spcAft>
                      </a:pPr>
                      <a:r>
                        <a:rPr lang="id-ID" sz="1800" dirty="0">
                          <a:solidFill>
                            <a:schemeClr val="tx1"/>
                          </a:solidFill>
                          <a:latin typeface="Arial" pitchFamily="34" charset="0"/>
                          <a:cs typeface="Arial" pitchFamily="34" charset="0"/>
                        </a:rPr>
                        <a:t>50</a:t>
                      </a:r>
                    </a:p>
                    <a:p>
                      <a:pPr algn="ctr">
                        <a:lnSpc>
                          <a:spcPct val="115000"/>
                        </a:lnSpc>
                        <a:spcAft>
                          <a:spcPts val="0"/>
                        </a:spcAft>
                      </a:pPr>
                      <a:r>
                        <a:rPr lang="id-ID" sz="1800" dirty="0">
                          <a:solidFill>
                            <a:schemeClr val="tx1"/>
                          </a:solidFill>
                          <a:latin typeface="Arial" pitchFamily="34" charset="0"/>
                          <a:cs typeface="Arial" pitchFamily="34" charset="0"/>
                        </a:rPr>
                        <a:t>20</a:t>
                      </a:r>
                    </a:p>
                    <a:p>
                      <a:pPr algn="ctr">
                        <a:lnSpc>
                          <a:spcPct val="115000"/>
                        </a:lnSpc>
                        <a:spcAft>
                          <a:spcPts val="0"/>
                        </a:spcAft>
                      </a:pPr>
                      <a:r>
                        <a:rPr lang="id-ID" sz="1800" dirty="0">
                          <a:solidFill>
                            <a:schemeClr val="tx1"/>
                          </a:solidFill>
                          <a:latin typeface="Arial" pitchFamily="34" charset="0"/>
                          <a:cs typeface="Arial" pitchFamily="34" charset="0"/>
                        </a:rPr>
                        <a:t>50</a:t>
                      </a:r>
                    </a:p>
                    <a:p>
                      <a:pPr algn="ctr">
                        <a:lnSpc>
                          <a:spcPct val="115000"/>
                        </a:lnSpc>
                        <a:spcAft>
                          <a:spcPts val="0"/>
                        </a:spcAft>
                      </a:pPr>
                      <a:r>
                        <a:rPr lang="id-ID" sz="1800" dirty="0">
                          <a:solidFill>
                            <a:schemeClr val="tx1"/>
                          </a:solidFill>
                          <a:latin typeface="Arial" pitchFamily="34" charset="0"/>
                          <a:cs typeface="Arial" pitchFamily="34" charset="0"/>
                        </a:rPr>
                        <a:t>50</a:t>
                      </a:r>
                    </a:p>
                    <a:p>
                      <a:pPr algn="ctr">
                        <a:lnSpc>
                          <a:spcPct val="115000"/>
                        </a:lnSpc>
                        <a:spcAft>
                          <a:spcPts val="0"/>
                        </a:spcAft>
                      </a:pPr>
                      <a:r>
                        <a:rPr lang="id-ID" sz="1800" dirty="0">
                          <a:solidFill>
                            <a:schemeClr val="tx1"/>
                          </a:solidFill>
                          <a:latin typeface="Arial" pitchFamily="34" charset="0"/>
                          <a:cs typeface="Arial" pitchFamily="34" charset="0"/>
                        </a:rPr>
                        <a:t>40</a:t>
                      </a:r>
                    </a:p>
                    <a:p>
                      <a:pPr algn="ctr">
                        <a:lnSpc>
                          <a:spcPct val="115000"/>
                        </a:lnSpc>
                        <a:spcAft>
                          <a:spcPts val="0"/>
                        </a:spcAft>
                      </a:pPr>
                      <a:r>
                        <a:rPr lang="id-ID" sz="1800" dirty="0">
                          <a:solidFill>
                            <a:schemeClr val="tx1"/>
                          </a:solidFill>
                          <a:latin typeface="Arial" pitchFamily="34" charset="0"/>
                          <a:cs typeface="Arial" pitchFamily="34" charset="0"/>
                        </a:rPr>
                        <a:t>35</a:t>
                      </a:r>
                    </a:p>
                    <a:p>
                      <a:pPr algn="ctr">
                        <a:lnSpc>
                          <a:spcPct val="115000"/>
                        </a:lnSpc>
                        <a:spcAft>
                          <a:spcPts val="0"/>
                        </a:spcAft>
                      </a:pPr>
                      <a:r>
                        <a:rPr lang="id-ID" sz="1800" dirty="0">
                          <a:solidFill>
                            <a:schemeClr val="tx1"/>
                          </a:solidFill>
                          <a:latin typeface="Arial" pitchFamily="34" charset="0"/>
                          <a:cs typeface="Arial" pitchFamily="34" charset="0"/>
                        </a:rPr>
                        <a:t>15</a:t>
                      </a:r>
                    </a:p>
                    <a:p>
                      <a:pPr algn="ctr">
                        <a:lnSpc>
                          <a:spcPct val="115000"/>
                        </a:lnSpc>
                        <a:spcAft>
                          <a:spcPts val="0"/>
                        </a:spcAft>
                      </a:pPr>
                      <a:r>
                        <a:rPr lang="id-ID" sz="1800" dirty="0">
                          <a:solidFill>
                            <a:schemeClr val="tx1"/>
                          </a:solidFill>
                          <a:latin typeface="Arial" pitchFamily="34" charset="0"/>
                          <a:cs typeface="Arial" pitchFamily="34" charset="0"/>
                        </a:rPr>
                        <a:t>25</a:t>
                      </a:r>
                    </a:p>
                    <a:p>
                      <a:pPr algn="ctr">
                        <a:lnSpc>
                          <a:spcPct val="115000"/>
                        </a:lnSpc>
                        <a:spcAft>
                          <a:spcPts val="0"/>
                        </a:spcAft>
                      </a:pPr>
                      <a:r>
                        <a:rPr lang="id-ID" sz="1800" dirty="0">
                          <a:solidFill>
                            <a:schemeClr val="tx1"/>
                          </a:solidFill>
                          <a:latin typeface="Arial" pitchFamily="34" charset="0"/>
                          <a:cs typeface="Arial" pitchFamily="34" charset="0"/>
                        </a:rPr>
                        <a:t>15</a:t>
                      </a:r>
                    </a:p>
                    <a:p>
                      <a:pPr algn="ctr">
                        <a:lnSpc>
                          <a:spcPct val="115000"/>
                        </a:lnSpc>
                        <a:spcAft>
                          <a:spcPts val="0"/>
                        </a:spcAft>
                      </a:pPr>
                      <a:r>
                        <a:rPr lang="id-ID" sz="1800" dirty="0">
                          <a:solidFill>
                            <a:schemeClr val="tx1"/>
                          </a:solidFill>
                          <a:latin typeface="Arial" pitchFamily="34" charset="0"/>
                          <a:cs typeface="Arial" pitchFamily="34" charset="0"/>
                        </a:rPr>
                        <a:t>25</a:t>
                      </a:r>
                      <a:endParaRPr lang="id-ID" sz="1800" dirty="0">
                        <a:solidFill>
                          <a:schemeClr val="tx1"/>
                        </a:solidFill>
                        <a:latin typeface="Arial" pitchFamily="34" charset="0"/>
                        <a:ea typeface="Calibri"/>
                        <a:cs typeface="Arial" pitchFamily="34" charset="0"/>
                      </a:endParaRPr>
                    </a:p>
                  </a:txBody>
                  <a:tcPr marL="68580" marR="68580" marT="0" marB="0">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8"/>
            <a:ext cx="7772400" cy="914400"/>
          </a:xfrm>
        </p:spPr>
        <p:txBody>
          <a:bodyPr>
            <a:normAutofit/>
          </a:bodyPr>
          <a:lstStyle/>
          <a:p>
            <a:r>
              <a:rPr lang="en-US" sz="3600" b="1">
                <a:solidFill>
                  <a:schemeClr val="bg1"/>
                </a:solidFill>
                <a:latin typeface="Arial" pitchFamily="34" charset="0"/>
                <a:cs typeface="Arial" pitchFamily="34" charset="0"/>
              </a:rPr>
              <a:t>Struktur Basis Data</a:t>
            </a:r>
            <a:endParaRPr lang="id-ID" sz="3600" b="1"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514376" y="1142984"/>
            <a:ext cx="7772400" cy="5086800"/>
          </a:xfrm>
        </p:spPr>
        <p:txBody>
          <a:bodyPr>
            <a:normAutofit/>
          </a:bodyPr>
          <a:lstStyle/>
          <a:p>
            <a:pPr algn="just">
              <a:buNone/>
            </a:pPr>
            <a:r>
              <a:rPr lang="id-ID" sz="2400" dirty="0">
                <a:solidFill>
                  <a:schemeClr val="bg1"/>
                </a:solidFill>
                <a:latin typeface="Arial" pitchFamily="34" charset="0"/>
                <a:cs typeface="Arial" pitchFamily="34" charset="0"/>
              </a:rPr>
              <a:t>	</a:t>
            </a:r>
            <a:endParaRPr lang="en-US" sz="2400" dirty="0">
              <a:solidFill>
                <a:schemeClr val="bg1"/>
              </a:solidFill>
              <a:latin typeface="Arial" pitchFamily="34" charset="0"/>
              <a:cs typeface="Arial" pitchFamily="34" charset="0"/>
            </a:endParaRPr>
          </a:p>
          <a:p>
            <a:pPr algn="just">
              <a:buNone/>
            </a:pPr>
            <a:endParaRPr lang="en-US" sz="2400" dirty="0">
              <a:solidFill>
                <a:schemeClr val="bg1"/>
              </a:solidFill>
              <a:latin typeface="Arial" pitchFamily="34" charset="0"/>
              <a:cs typeface="Arial" pitchFamily="34" charset="0"/>
            </a:endParaRPr>
          </a:p>
          <a:p>
            <a:pPr algn="just">
              <a:buNone/>
            </a:pPr>
            <a:r>
              <a:rPr lang="en-US" sz="2400" dirty="0">
                <a:solidFill>
                  <a:schemeClr val="bg1"/>
                </a:solidFill>
                <a:latin typeface="Arial" pitchFamily="34" charset="0"/>
                <a:cs typeface="Arial" pitchFamily="34" charset="0"/>
              </a:rPr>
              <a:t>	</a:t>
            </a:r>
            <a:r>
              <a:rPr lang="id-ID" sz="2400" dirty="0">
                <a:solidFill>
                  <a:schemeClr val="bg1"/>
                </a:solidFill>
                <a:latin typeface="Arial" pitchFamily="34" charset="0"/>
                <a:cs typeface="Arial" pitchFamily="34" charset="0"/>
              </a:rPr>
              <a:t>Sistem Manajemen Basis Data (DBMS) adalah suatu aplikasi piranti lunak yang menyimpan struktur basis data, data itu sendiri, hubungan di antara data di dalam basis data &amp; nama” formulir, jenis-jenis data, angka di belakang desimal, jumlah karakter, nilai” default &amp; seluruh uraian field lainnya</a:t>
            </a:r>
            <a:r>
              <a:rPr lang="id-ID" sz="2400">
                <a:solidFill>
                  <a:schemeClr val="bg1"/>
                </a:solidFill>
                <a:latin typeface="Arial" pitchFamily="34" charset="0"/>
                <a:cs typeface="Arial" pitchFamily="34" charset="0"/>
              </a:rPr>
              <a:t>. </a:t>
            </a:r>
            <a:endParaRPr lang="en-US" sz="2400">
              <a:solidFill>
                <a:schemeClr val="bg1"/>
              </a:solidFill>
              <a:latin typeface="Arial" pitchFamily="34" charset="0"/>
              <a:cs typeface="Arial" pitchFamily="34" charset="0"/>
            </a:endParaRPr>
          </a:p>
          <a:p>
            <a:pPr indent="15875" algn="just">
              <a:buNone/>
            </a:pPr>
            <a:endParaRPr lang="en-US" sz="2400">
              <a:solidFill>
                <a:schemeClr val="bg1"/>
              </a:solidFill>
              <a:latin typeface="Arial" pitchFamily="34" charset="0"/>
              <a:cs typeface="Arial" pitchFamily="34" charset="0"/>
            </a:endParaRPr>
          </a:p>
          <a:p>
            <a:pPr indent="15875" algn="just">
              <a:buNone/>
            </a:pPr>
            <a:r>
              <a:rPr lang="en-US" sz="2400">
                <a:solidFill>
                  <a:schemeClr val="bg1"/>
                </a:solidFill>
                <a:latin typeface="Arial" pitchFamily="34" charset="0"/>
                <a:cs typeface="Arial" pitchFamily="34" charset="0"/>
              </a:rPr>
              <a:t>Basis data disebut sekumpulan data terhubung yang dapat menjelaskan dirinya sendiri </a:t>
            </a:r>
            <a:endParaRPr lang="id-ID" sz="2400" dirty="0">
              <a:solidFill>
                <a:schemeClr val="bg1"/>
              </a:solidFill>
              <a:latin typeface="Arial" pitchFamily="34" charset="0"/>
              <a:cs typeface="Arial" pitchFamily="34" charset="0"/>
            </a:endParaRPr>
          </a:p>
          <a:p>
            <a:endParaRPr lang="id-ID" sz="2400" dirty="0">
              <a:solidFill>
                <a:schemeClr val="bg1"/>
              </a:solidFill>
              <a:latin typeface="Arial" pitchFamily="34" charset="0"/>
              <a:cs typeface="Arial" pitchFamily="34" charset="0"/>
            </a:endParaRPr>
          </a:p>
          <a:p>
            <a:pPr algn="just"/>
            <a:endParaRPr lang="id-ID" sz="2400" dirty="0">
              <a:solidFill>
                <a:schemeClr val="bg1"/>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908720"/>
            <a:ext cx="7920880" cy="4401205"/>
          </a:xfrm>
          <a:prstGeom prst="rect">
            <a:avLst/>
          </a:prstGeom>
          <a:noFill/>
        </p:spPr>
        <p:txBody>
          <a:bodyPr wrap="square" rtlCol="0">
            <a:spAutoFit/>
          </a:bodyPr>
          <a:lstStyle/>
          <a:p>
            <a:r>
              <a:rPr lang="en-US" sz="2000">
                <a:solidFill>
                  <a:schemeClr val="bg1"/>
                </a:solidFill>
              </a:rPr>
              <a:t>Struktur basis data terdiri dari</a:t>
            </a:r>
          </a:p>
          <a:p>
            <a:endParaRPr lang="en-US" sz="2000">
              <a:solidFill>
                <a:schemeClr val="bg1"/>
              </a:solidFill>
            </a:endParaRPr>
          </a:p>
          <a:p>
            <a:pPr marL="342900" indent="-342900">
              <a:buAutoNum type="arabicPeriod"/>
            </a:pPr>
            <a:r>
              <a:rPr lang="en-US" sz="2000">
                <a:solidFill>
                  <a:schemeClr val="bg1"/>
                </a:solidFill>
              </a:rPr>
              <a:t>Struktur basis data  Hierarkies  : struktur hirarki ini dibentuk oleh kelompok-kelompok data, subkelompok dan beberapa kelompok lagi.  Jadi digambarkan seperti cabang-cabang dari sebuah pohon</a:t>
            </a:r>
          </a:p>
          <a:p>
            <a:pPr marL="342900" indent="-342900">
              <a:buAutoNum type="arabicPeriod"/>
            </a:pPr>
            <a:r>
              <a:rPr lang="en-US" sz="2000">
                <a:solidFill>
                  <a:schemeClr val="bg1"/>
                </a:solidFill>
              </a:rPr>
              <a:t>Struktur basis data jaringan :  struktur basis data jaringan dikembangkan untuk memungkinkan penarikan record-record tertentu, menunjukkan pada semua record lainnya di dalam basis data</a:t>
            </a:r>
          </a:p>
          <a:p>
            <a:pPr marL="342900" indent="-342900">
              <a:buAutoNum type="arabicPeriod"/>
            </a:pPr>
            <a:r>
              <a:rPr lang="en-US" sz="2000">
                <a:solidFill>
                  <a:schemeClr val="bg1"/>
                </a:solidFill>
              </a:rPr>
              <a:t>Struktur basis data relasional ; secara luas menerapkan sistem manajemen basis data yang dibangun berdasarkan struktur jaringan namun organisasi dalam penggunaan basis data yaitu membutuhkan cara untuk dapat fokus pada sub kelompok kecil biasa dan berhubungan dari sepotong data ke data yang lain tanpa harus melakukan navigasi melalui record data perantara dalam jumlah besar</a:t>
            </a:r>
          </a:p>
        </p:txBody>
      </p:sp>
    </p:spTree>
    <p:extLst>
      <p:ext uri="{BB962C8B-B14F-4D97-AF65-F5344CB8AC3E}">
        <p14:creationId xmlns:p14="http://schemas.microsoft.com/office/powerpoint/2010/main" val="1766994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Konsep Basis Data</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107504" y="1214422"/>
            <a:ext cx="8784976" cy="5256584"/>
          </a:xfrm>
        </p:spPr>
        <p:txBody>
          <a:bodyPr>
            <a:noAutofit/>
          </a:bodyPr>
          <a:lstStyle/>
          <a:p>
            <a:pPr algn="just">
              <a:buNone/>
            </a:pPr>
            <a:r>
              <a:rPr lang="id-ID" sz="2400" dirty="0">
                <a:solidFill>
                  <a:schemeClr val="bg1"/>
                </a:solidFill>
                <a:latin typeface="Arial" pitchFamily="34" charset="0"/>
                <a:cs typeface="Arial" pitchFamily="34" charset="0"/>
              </a:rPr>
              <a:t> 	Record dalam basis data merupakan intuitif  urutan record yang ditampilkan dalam sebuah laporan yang merupakan cerminan dari urutan penyimpanan record di dalam disk komputer. Sasaran utama dari konsep basis data adalah untuk meminimalkan pengulangan data dan memperoleh independensi data. </a:t>
            </a:r>
            <a:r>
              <a:rPr lang="id-ID" sz="2400" i="1" dirty="0">
                <a:solidFill>
                  <a:schemeClr val="bg1"/>
                </a:solidFill>
                <a:latin typeface="Arial" pitchFamily="34" charset="0"/>
                <a:cs typeface="Arial" pitchFamily="34" charset="0"/>
              </a:rPr>
              <a:t>Independensi data  </a:t>
            </a:r>
            <a:r>
              <a:rPr lang="id-ID" sz="2400" dirty="0">
                <a:solidFill>
                  <a:schemeClr val="bg1"/>
                </a:solidFill>
                <a:latin typeface="Arial" pitchFamily="34" charset="0"/>
                <a:cs typeface="Arial" pitchFamily="34" charset="0"/>
              </a:rPr>
              <a:t>adalah   kemampuan untuk melakukan perubahan pada struktur data tanpa melakukan perubahan pada program aplikasi yang memproses data. </a:t>
            </a:r>
          </a:p>
          <a:p>
            <a:pPr algn="just"/>
            <a:endParaRPr lang="id-ID" sz="2400" dirty="0">
              <a:solidFill>
                <a:schemeClr val="bg1"/>
              </a:solidFill>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09600"/>
            <a:ext cx="7772400" cy="914400"/>
          </a:xfrm>
        </p:spPr>
        <p:txBody>
          <a:bodyPr>
            <a:noAutofit/>
          </a:bodyPr>
          <a:lstStyle/>
          <a:p>
            <a:r>
              <a:rPr lang="id-ID" sz="3600" b="1" dirty="0">
                <a:solidFill>
                  <a:schemeClr val="bg1"/>
                </a:solidFill>
                <a:latin typeface="Arial" pitchFamily="34" charset="0"/>
                <a:cs typeface="Arial" pitchFamily="34" charset="0"/>
              </a:rPr>
              <a:t>MEMBUAT BASIS DATA</a:t>
            </a:r>
            <a:br>
              <a:rPr lang="id-ID" sz="3600" dirty="0">
                <a:solidFill>
                  <a:schemeClr val="bg1"/>
                </a:solidFill>
                <a:latin typeface="Arial" pitchFamily="34" charset="0"/>
                <a:cs typeface="Arial" pitchFamily="34" charset="0"/>
              </a:rPr>
            </a:br>
            <a:br>
              <a:rPr lang="id-ID" sz="3600" dirty="0">
                <a:solidFill>
                  <a:schemeClr val="bg1"/>
                </a:solidFill>
                <a:latin typeface="Arial" pitchFamily="34" charset="0"/>
                <a:cs typeface="Arial" pitchFamily="34" charset="0"/>
              </a:rPr>
            </a:br>
            <a:r>
              <a:rPr lang="id-ID" sz="3600" b="1" dirty="0">
                <a:solidFill>
                  <a:schemeClr val="bg1"/>
                </a:solidFill>
                <a:latin typeface="Arial" pitchFamily="34" charset="0"/>
                <a:cs typeface="Arial" pitchFamily="34" charset="0"/>
              </a:rPr>
              <a:t>Menentukan Kebutuhan Data</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p:txBody>
          <a:bodyPr/>
          <a:lstStyle/>
          <a:p>
            <a:pPr algn="just"/>
            <a:endParaRPr lang="id-ID" sz="2400" dirty="0">
              <a:solidFill>
                <a:schemeClr val="bg1"/>
              </a:solidFill>
              <a:latin typeface="Arial" pitchFamily="34" charset="0"/>
              <a:cs typeface="Arial" pitchFamily="34" charset="0"/>
            </a:endParaRPr>
          </a:p>
          <a:p>
            <a:pPr algn="just">
              <a:buNone/>
            </a:pPr>
            <a:endParaRPr lang="en-US" sz="2400" dirty="0">
              <a:solidFill>
                <a:schemeClr val="bg1"/>
              </a:solidFill>
              <a:latin typeface="Arial" pitchFamily="34" charset="0"/>
              <a:cs typeface="Arial" pitchFamily="34" charset="0"/>
            </a:endParaRPr>
          </a:p>
          <a:p>
            <a:pPr algn="just">
              <a:buNone/>
            </a:pPr>
            <a:r>
              <a:rPr lang="id-ID" sz="2400" dirty="0">
                <a:solidFill>
                  <a:schemeClr val="bg1"/>
                </a:solidFill>
                <a:latin typeface="Arial" pitchFamily="34" charset="0"/>
                <a:cs typeface="Arial" pitchFamily="34" charset="0"/>
              </a:rPr>
              <a:t>	Menentukan data yang perlu dikumpulkan dan disimpan adalah langkah penting dalam mencapai suatu sistem berbasis komputer. Ada 2 pendekatan dasar yang dipergunakan untuk menentukan kebutuhan data, yaitu:</a:t>
            </a:r>
          </a:p>
          <a:p>
            <a:r>
              <a:rPr lang="en-US" sz="2400">
                <a:solidFill>
                  <a:schemeClr val="bg1"/>
                </a:solidFill>
                <a:latin typeface="Arial" pitchFamily="34" charset="0"/>
                <a:cs typeface="Arial" pitchFamily="34" charset="0"/>
              </a:rPr>
              <a:t>1. </a:t>
            </a:r>
            <a:r>
              <a:rPr lang="id-ID" sz="2400">
                <a:solidFill>
                  <a:schemeClr val="bg1"/>
                </a:solidFill>
                <a:latin typeface="Arial" pitchFamily="34" charset="0"/>
                <a:cs typeface="Arial" pitchFamily="34" charset="0"/>
              </a:rPr>
              <a:t>Pendekatan yang Berorientasi Pada Proses</a:t>
            </a:r>
            <a:endParaRPr lang="en-US" sz="2400">
              <a:solidFill>
                <a:schemeClr val="bg1"/>
              </a:solidFill>
              <a:latin typeface="Arial" pitchFamily="34" charset="0"/>
              <a:cs typeface="Arial" pitchFamily="34" charset="0"/>
            </a:endParaRPr>
          </a:p>
          <a:p>
            <a:r>
              <a:rPr lang="en-US" sz="2400">
                <a:solidFill>
                  <a:schemeClr val="bg1"/>
                </a:solidFill>
                <a:latin typeface="Arial" pitchFamily="34" charset="0"/>
                <a:cs typeface="Arial" pitchFamily="34" charset="0"/>
              </a:rPr>
              <a:t>2. </a:t>
            </a:r>
            <a:r>
              <a:rPr lang="id-ID" sz="2400">
                <a:solidFill>
                  <a:schemeClr val="bg1"/>
                </a:solidFill>
                <a:latin typeface="Arial" pitchFamily="34" charset="0"/>
                <a:cs typeface="Arial" pitchFamily="34" charset="0"/>
              </a:rPr>
              <a:t>Pendekatan Pemodelan Perusahaan</a:t>
            </a:r>
            <a:endParaRPr lang="en-US" sz="2400">
              <a:solidFill>
                <a:schemeClr val="bg1"/>
              </a:solidFill>
              <a:latin typeface="Arial" pitchFamily="34" charset="0"/>
              <a:cs typeface="Arial" pitchFamily="34" charset="0"/>
            </a:endParaRP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57166"/>
            <a:ext cx="7772400" cy="1476776"/>
          </a:xfrm>
        </p:spPr>
        <p:txBody>
          <a:bodyPr>
            <a:normAutofit/>
          </a:bodyPr>
          <a:lstStyle/>
          <a:p>
            <a:r>
              <a:rPr lang="en-US" sz="2400" dirty="0">
                <a:solidFill>
                  <a:schemeClr val="bg1"/>
                </a:solidFill>
                <a:latin typeface="Arial" pitchFamily="34" charset="0"/>
                <a:cs typeface="Arial" pitchFamily="34" charset="0"/>
              </a:rPr>
              <a:t>1. </a:t>
            </a:r>
            <a:r>
              <a:rPr lang="id-ID" sz="2400" dirty="0">
                <a:solidFill>
                  <a:schemeClr val="bg1"/>
                </a:solidFill>
                <a:latin typeface="Arial" pitchFamily="34" charset="0"/>
                <a:cs typeface="Arial" pitchFamily="34" charset="0"/>
              </a:rPr>
              <a:t>Pendekatan yang Berorientasi Pada Proses</a:t>
            </a:r>
          </a:p>
        </p:txBody>
      </p:sp>
      <p:sp>
        <p:nvSpPr>
          <p:cNvPr id="3" name="Content Placeholder 2"/>
          <p:cNvSpPr>
            <a:spLocks noGrp="1"/>
          </p:cNvSpPr>
          <p:nvPr>
            <p:ph idx="1"/>
          </p:nvPr>
        </p:nvSpPr>
        <p:spPr>
          <a:xfrm>
            <a:off x="914400" y="2000240"/>
            <a:ext cx="7772400" cy="4006680"/>
          </a:xfrm>
        </p:spPr>
        <p:txBody>
          <a:bodyPr>
            <a:noAutofit/>
          </a:bodyPr>
          <a:lstStyle/>
          <a:p>
            <a:pPr algn="just">
              <a:buNone/>
            </a:pPr>
            <a:r>
              <a:rPr lang="id-ID" sz="2400" dirty="0">
                <a:solidFill>
                  <a:schemeClr val="bg1"/>
                </a:solidFill>
                <a:latin typeface="Arial" pitchFamily="34" charset="0"/>
                <a:cs typeface="Arial" pitchFamily="34" charset="0"/>
              </a:rPr>
              <a:t>Langkah-langkah digunakan perusahaan :</a:t>
            </a:r>
          </a:p>
          <a:p>
            <a:pPr marL="582930" indent="-514350" algn="just">
              <a:buFont typeface="+mj-lt"/>
              <a:buAutoNum type="arabicParenR"/>
            </a:pPr>
            <a:r>
              <a:rPr lang="id-ID" sz="2400">
                <a:solidFill>
                  <a:schemeClr val="bg1"/>
                </a:solidFill>
                <a:latin typeface="Arial" pitchFamily="34" charset="0"/>
                <a:cs typeface="Arial" pitchFamily="34" charset="0"/>
              </a:rPr>
              <a:t>Mendefinisikan masalah</a:t>
            </a:r>
            <a:endParaRPr lang="en-US" sz="2400">
              <a:solidFill>
                <a:schemeClr val="bg1"/>
              </a:solidFill>
              <a:latin typeface="Arial" pitchFamily="34" charset="0"/>
              <a:cs typeface="Arial" pitchFamily="34" charset="0"/>
            </a:endParaRPr>
          </a:p>
          <a:p>
            <a:pPr marL="582930" indent="-514350" algn="just">
              <a:buFont typeface="+mj-lt"/>
              <a:buAutoNum type="arabicParenR"/>
            </a:pPr>
            <a:r>
              <a:rPr lang="en-US" sz="2400">
                <a:solidFill>
                  <a:schemeClr val="bg1"/>
                </a:solidFill>
                <a:latin typeface="Arial" pitchFamily="34" charset="0"/>
                <a:cs typeface="Arial" pitchFamily="34" charset="0"/>
              </a:rPr>
              <a:t>Mengidentifikasikan keputusan yang dibutuhkan</a:t>
            </a:r>
            <a:endParaRPr lang="id-ID" sz="2400" dirty="0">
              <a:solidFill>
                <a:schemeClr val="bg1"/>
              </a:solidFill>
              <a:latin typeface="Arial" pitchFamily="34" charset="0"/>
              <a:cs typeface="Arial" pitchFamily="34" charset="0"/>
            </a:endParaRPr>
          </a:p>
          <a:p>
            <a:pPr marL="582930" indent="-514350">
              <a:buFont typeface="+mj-lt"/>
              <a:buAutoNum type="arabicParenR"/>
            </a:pPr>
            <a:r>
              <a:rPr lang="en-US" sz="2400">
                <a:solidFill>
                  <a:schemeClr val="bg1"/>
                </a:solidFill>
                <a:latin typeface="Arial" pitchFamily="34" charset="0"/>
                <a:cs typeface="Arial" pitchFamily="34" charset="0"/>
              </a:rPr>
              <a:t>Menjabarkan kebutuhan informasi</a:t>
            </a:r>
          </a:p>
          <a:p>
            <a:pPr marL="582930" indent="-514350">
              <a:buFont typeface="+mj-lt"/>
              <a:buAutoNum type="arabicParenR"/>
            </a:pPr>
            <a:r>
              <a:rPr lang="en-US" sz="2400">
                <a:solidFill>
                  <a:schemeClr val="bg1"/>
                </a:solidFill>
                <a:latin typeface="Arial" pitchFamily="34" charset="0"/>
                <a:cs typeface="Arial" pitchFamily="34" charset="0"/>
              </a:rPr>
              <a:t>Menentukan pemrosesan yang dibutuhkan</a:t>
            </a:r>
          </a:p>
          <a:p>
            <a:pPr marL="582930" indent="-514350">
              <a:buFont typeface="+mj-lt"/>
              <a:buAutoNum type="arabicParenR"/>
            </a:pPr>
            <a:r>
              <a:rPr lang="en-US" sz="2400">
                <a:solidFill>
                  <a:schemeClr val="bg1"/>
                </a:solidFill>
                <a:latin typeface="Arial" pitchFamily="34" charset="0"/>
                <a:cs typeface="Arial" pitchFamily="34" charset="0"/>
              </a:rPr>
              <a:t>Menentukan spesifikasi kebutuhan data</a:t>
            </a:r>
            <a:endParaRPr lang="id-ID" sz="2400" dirty="0">
              <a:solidFill>
                <a:schemeClr val="bg1"/>
              </a:solidFill>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76672"/>
            <a:ext cx="7772400" cy="914400"/>
          </a:xfrm>
        </p:spPr>
        <p:txBody>
          <a:bodyPr>
            <a:normAutofit fontScale="90000"/>
          </a:bodyPr>
          <a:lstStyle/>
          <a:p>
            <a:r>
              <a:rPr lang="en-US" sz="3600" dirty="0">
                <a:solidFill>
                  <a:schemeClr val="bg1"/>
                </a:solidFill>
                <a:latin typeface="Arial" pitchFamily="34" charset="0"/>
                <a:cs typeface="Arial" pitchFamily="34" charset="0"/>
              </a:rPr>
              <a:t>2. </a:t>
            </a:r>
            <a:r>
              <a:rPr lang="id-ID" sz="3600" dirty="0">
                <a:solidFill>
                  <a:schemeClr val="bg1"/>
                </a:solidFill>
                <a:latin typeface="Arial" pitchFamily="34" charset="0"/>
                <a:cs typeface="Arial" pitchFamily="34" charset="0"/>
              </a:rPr>
              <a:t>Pendekatan Pemodelan Perusahaan</a:t>
            </a:r>
          </a:p>
        </p:txBody>
      </p:sp>
      <p:sp>
        <p:nvSpPr>
          <p:cNvPr id="3" name="Content Placeholder 2"/>
          <p:cNvSpPr>
            <a:spLocks noGrp="1"/>
          </p:cNvSpPr>
          <p:nvPr>
            <p:ph idx="1"/>
          </p:nvPr>
        </p:nvSpPr>
        <p:spPr/>
        <p:txBody>
          <a:bodyPr>
            <a:normAutofit/>
          </a:bodyPr>
          <a:lstStyle/>
          <a:p>
            <a:pPr algn="just">
              <a:buNone/>
            </a:pPr>
            <a:r>
              <a:rPr lang="id-ID" sz="2400" dirty="0">
                <a:solidFill>
                  <a:schemeClr val="bg1"/>
                </a:solidFill>
                <a:latin typeface="Arial" pitchFamily="34" charset="0"/>
                <a:cs typeface="Arial" pitchFamily="34" charset="0"/>
              </a:rPr>
              <a:t>	Kekuatan pendekatan pemodelan perusahaan adalah bahwa ia mengambil keuntungan dari sudut pandang sumber daya data perusahaan yang luas. Jika perusahaan melakukan pemodelan data perusahaan, diskripsi dari seluruh data disebut model data perusahaan (enterprise data model). Proses dari atas ke bawah ini dimulai selama perencanaan strategis untuk sumber daya informasi, diilustrasikan dalam figur 6.8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03848" y="1868488"/>
            <a:ext cx="2880320" cy="1296144"/>
          </a:xfrm>
          <a:prstGeom prst="rect">
            <a:avLst/>
          </a:prstGeom>
          <a:ln/>
        </p:spPr>
        <p:style>
          <a:lnRef idx="0">
            <a:schemeClr val="dk1"/>
          </a:lnRef>
          <a:fillRef idx="3">
            <a:schemeClr val="dk1"/>
          </a:fillRef>
          <a:effectRef idx="3">
            <a:schemeClr val="dk1"/>
          </a:effectRef>
          <a:fontRef idx="minor">
            <a:schemeClr val="lt1"/>
          </a:fontRef>
        </p:style>
        <p:txBody>
          <a:bodyPr rtlCol="0" anchor="ctr"/>
          <a:lstStyle/>
          <a:p>
            <a:pPr algn="ctr"/>
            <a:r>
              <a:rPr lang="id-ID" sz="2800" dirty="0">
                <a:ln w="18415" cmpd="sng">
                  <a:solidFill>
                    <a:srgbClr val="FFFFFF"/>
                  </a:solidFill>
                  <a:prstDash val="solid"/>
                </a:ln>
                <a:solidFill>
                  <a:srgbClr val="FFFFFF"/>
                </a:solidFill>
                <a:effectLst>
                  <a:outerShdw blurRad="63500" dir="3600000" algn="tl" rotWithShape="0">
                    <a:srgbClr val="000000">
                      <a:alpha val="70000"/>
                    </a:srgbClr>
                  </a:outerShdw>
                </a:effectLst>
              </a:rPr>
              <a:t>PERUSAHAAN</a:t>
            </a:r>
          </a:p>
        </p:txBody>
      </p:sp>
      <p:sp>
        <p:nvSpPr>
          <p:cNvPr id="6" name="Rectangle 5"/>
          <p:cNvSpPr/>
          <p:nvPr/>
        </p:nvSpPr>
        <p:spPr>
          <a:xfrm>
            <a:off x="395536" y="5180856"/>
            <a:ext cx="2880320" cy="1296144"/>
          </a:xfrm>
          <a:prstGeom prst="rect">
            <a:avLst/>
          </a:prstGeom>
          <a:ln/>
        </p:spPr>
        <p:style>
          <a:lnRef idx="0">
            <a:schemeClr val="dk1"/>
          </a:lnRef>
          <a:fillRef idx="3">
            <a:schemeClr val="dk1"/>
          </a:fillRef>
          <a:effectRef idx="3">
            <a:schemeClr val="dk1"/>
          </a:effectRef>
          <a:fontRef idx="minor">
            <a:schemeClr val="lt1"/>
          </a:fontRef>
        </p:style>
        <p:txBody>
          <a:bodyPr rtlCol="0" anchor="ctr"/>
          <a:lstStyle/>
          <a:p>
            <a:pPr algn="ctr"/>
            <a:r>
              <a:rPr lang="id-ID" sz="2800" dirty="0">
                <a:ln w="18415" cmpd="sng">
                  <a:solidFill>
                    <a:srgbClr val="FFFFFF"/>
                  </a:solidFill>
                  <a:prstDash val="solid"/>
                </a:ln>
                <a:solidFill>
                  <a:srgbClr val="FFFFFF"/>
                </a:solidFill>
                <a:effectLst>
                  <a:outerShdw blurRad="63500" dir="3600000" algn="tl" rotWithShape="0">
                    <a:srgbClr val="000000">
                      <a:alpha val="70000"/>
                    </a:srgbClr>
                  </a:outerShdw>
                </a:effectLst>
              </a:rPr>
              <a:t>KARYAWAN</a:t>
            </a:r>
          </a:p>
        </p:txBody>
      </p:sp>
      <p:sp>
        <p:nvSpPr>
          <p:cNvPr id="7" name="Rectangle 6"/>
          <p:cNvSpPr/>
          <p:nvPr/>
        </p:nvSpPr>
        <p:spPr>
          <a:xfrm>
            <a:off x="6012160" y="5180856"/>
            <a:ext cx="2880320" cy="1296144"/>
          </a:xfrm>
          <a:prstGeom prst="rect">
            <a:avLst/>
          </a:prstGeom>
          <a:ln/>
        </p:spPr>
        <p:style>
          <a:lnRef idx="0">
            <a:schemeClr val="dk1"/>
          </a:lnRef>
          <a:fillRef idx="3">
            <a:schemeClr val="dk1"/>
          </a:fillRef>
          <a:effectRef idx="3">
            <a:schemeClr val="dk1"/>
          </a:effectRef>
          <a:fontRef idx="minor">
            <a:schemeClr val="lt1"/>
          </a:fontRef>
        </p:style>
        <p:txBody>
          <a:bodyPr rtlCol="0" anchor="ctr"/>
          <a:lstStyle/>
          <a:p>
            <a:pPr algn="ctr"/>
            <a:r>
              <a:rPr lang="id-ID" sz="2800" dirty="0">
                <a:ln w="18415" cmpd="sng">
                  <a:solidFill>
                    <a:srgbClr val="FFFFFF"/>
                  </a:solidFill>
                  <a:prstDash val="solid"/>
                </a:ln>
                <a:solidFill>
                  <a:srgbClr val="FFFFFF"/>
                </a:solidFill>
                <a:effectLst>
                  <a:outerShdw blurRad="63500" dir="3600000" algn="tl" rotWithShape="0">
                    <a:srgbClr val="000000">
                      <a:alpha val="70000"/>
                    </a:srgbClr>
                  </a:outerShdw>
                </a:effectLst>
              </a:rPr>
              <a:t>PRODUK</a:t>
            </a:r>
          </a:p>
        </p:txBody>
      </p:sp>
      <p:sp>
        <p:nvSpPr>
          <p:cNvPr id="5" name="Title 4"/>
          <p:cNvSpPr>
            <a:spLocks noGrp="1"/>
          </p:cNvSpPr>
          <p:nvPr>
            <p:ph type="title"/>
          </p:nvPr>
        </p:nvSpPr>
        <p:spPr/>
        <p:txBody>
          <a:bodyPr>
            <a:normAutofit/>
          </a:bodyPr>
          <a:lstStyle/>
          <a:p>
            <a:r>
              <a:rPr lang="en-US" sz="3600" b="1" dirty="0">
                <a:solidFill>
                  <a:schemeClr val="bg1"/>
                </a:solidFill>
                <a:latin typeface="Arial" pitchFamily="34" charset="0"/>
                <a:cs typeface="Arial" pitchFamily="34" charset="0"/>
              </a:rPr>
              <a:t>Diagram </a:t>
            </a:r>
            <a:r>
              <a:rPr lang="en-US" sz="3600" b="1" dirty="0" err="1">
                <a:solidFill>
                  <a:schemeClr val="bg1"/>
                </a:solidFill>
                <a:latin typeface="Arial" pitchFamily="34" charset="0"/>
                <a:cs typeface="Arial" pitchFamily="34" charset="0"/>
              </a:rPr>
              <a:t>Relasi</a:t>
            </a:r>
            <a:r>
              <a:rPr lang="en-US" sz="3600" b="1" dirty="0">
                <a:solidFill>
                  <a:schemeClr val="bg1"/>
                </a:solidFill>
                <a:latin typeface="Arial" pitchFamily="34" charset="0"/>
                <a:cs typeface="Arial" pitchFamily="34" charset="0"/>
              </a:rPr>
              <a:t> </a:t>
            </a:r>
            <a:r>
              <a:rPr lang="en-US" sz="3600" b="1" dirty="0" err="1">
                <a:solidFill>
                  <a:schemeClr val="bg1"/>
                </a:solidFill>
                <a:latin typeface="Arial" pitchFamily="34" charset="0"/>
                <a:cs typeface="Arial" pitchFamily="34" charset="0"/>
              </a:rPr>
              <a:t>Entitas</a:t>
            </a:r>
            <a:endParaRPr lang="en-US" sz="3600" b="1" dirty="0">
              <a:solidFill>
                <a:schemeClr val="bg1"/>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
          <p:cNvSpPr txBox="1">
            <a:spLocks/>
          </p:cNvSpPr>
          <p:nvPr/>
        </p:nvSpPr>
        <p:spPr>
          <a:xfrm>
            <a:off x="714348" y="500042"/>
            <a:ext cx="7715304" cy="5377776"/>
          </a:xfrm>
          <a:prstGeom prst="rect">
            <a:avLst/>
          </a:prstGeom>
        </p:spPr>
        <p:txBody>
          <a:bodyPr>
            <a:noAutofit/>
          </a:bodyPr>
          <a:lstStyle/>
          <a:p>
            <a:pPr marL="411480" marR="0" lvl="0" indent="-342900" algn="just" defTabSz="914400" rtl="0" eaLnBrk="1" fontAlgn="auto" latinLnBrk="0" hangingPunct="1">
              <a:lnSpc>
                <a:spcPct val="100000"/>
              </a:lnSpc>
              <a:spcBef>
                <a:spcPts val="700"/>
              </a:spcBef>
              <a:spcAft>
                <a:spcPts val="0"/>
              </a:spcAft>
              <a:buClr>
                <a:schemeClr val="tx1"/>
              </a:buClr>
              <a:buSzPct val="95000"/>
              <a:buFont typeface="Wingdings" pitchFamily="2" charset="2"/>
              <a:buChar char="v"/>
              <a:tabLst/>
              <a:defRPr/>
            </a:pPr>
            <a:endParaRPr kumimoji="0" lang="id-ID" sz="2400" b="0" i="0" u="none" strike="noStrike" kern="1200" cap="none" spc="0" normalizeH="0" baseline="0" noProof="0" dirty="0">
              <a:ln>
                <a:noFill/>
              </a:ln>
              <a:solidFill>
                <a:schemeClr val="bg1"/>
              </a:solidFill>
              <a:effectLst/>
              <a:uLnTx/>
              <a:uFillTx/>
              <a:latin typeface="Arial" pitchFamily="34" charset="0"/>
              <a:cs typeface="Arial" pitchFamily="34" charset="0"/>
            </a:endParaRPr>
          </a:p>
        </p:txBody>
      </p:sp>
      <p:sp>
        <p:nvSpPr>
          <p:cNvPr id="4" name="Title 3"/>
          <p:cNvSpPr>
            <a:spLocks noGrp="1"/>
          </p:cNvSpPr>
          <p:nvPr>
            <p:ph type="title"/>
          </p:nvPr>
        </p:nvSpPr>
        <p:spPr>
          <a:xfrm>
            <a:off x="457200" y="36554"/>
            <a:ext cx="8229600" cy="926976"/>
          </a:xfrm>
        </p:spPr>
        <p:txBody>
          <a:bodyPr>
            <a:normAutofit/>
          </a:bodyPr>
          <a:lstStyle/>
          <a:p>
            <a:r>
              <a:rPr lang="id-ID" sz="4000" dirty="0">
                <a:solidFill>
                  <a:schemeClr val="bg1"/>
                </a:solidFill>
                <a:latin typeface="Arial" pitchFamily="34" charset="0"/>
                <a:cs typeface="Arial" pitchFamily="34" charset="0"/>
              </a:rPr>
              <a:t>Tujuan Pembelajaran</a:t>
            </a:r>
          </a:p>
        </p:txBody>
      </p:sp>
      <p:sp>
        <p:nvSpPr>
          <p:cNvPr id="5" name="Content Placeholder 4"/>
          <p:cNvSpPr>
            <a:spLocks noGrp="1"/>
          </p:cNvSpPr>
          <p:nvPr>
            <p:ph idx="1"/>
          </p:nvPr>
        </p:nvSpPr>
        <p:spPr>
          <a:xfrm>
            <a:off x="457200" y="1052736"/>
            <a:ext cx="8229600" cy="5616624"/>
          </a:xfrm>
        </p:spPr>
        <p:txBody>
          <a:bodyPr>
            <a:normAutofit/>
          </a:bodyPr>
          <a:lstStyle/>
          <a:p>
            <a:pPr marL="457200" indent="-457200">
              <a:buFont typeface="+mj-lt"/>
              <a:buAutoNum type="arabicPeriod"/>
            </a:pPr>
            <a:r>
              <a:rPr lang="id-ID" sz="2000">
                <a:solidFill>
                  <a:schemeClr val="bg1"/>
                </a:solidFill>
                <a:latin typeface="Arial" pitchFamily="34" charset="0"/>
                <a:cs typeface="Arial" pitchFamily="34" charset="0"/>
              </a:rPr>
              <a:t>Memahami </a:t>
            </a:r>
            <a:r>
              <a:rPr lang="id-ID" sz="2000" dirty="0">
                <a:solidFill>
                  <a:schemeClr val="bg1"/>
                </a:solidFill>
                <a:latin typeface="Arial" pitchFamily="34" charset="0"/>
                <a:cs typeface="Arial" pitchFamily="34" charset="0"/>
              </a:rPr>
              <a:t>hierarki data</a:t>
            </a:r>
          </a:p>
          <a:p>
            <a:pPr marL="457200" indent="-457200">
              <a:buFont typeface="+mj-lt"/>
              <a:buAutoNum type="arabicPeriod"/>
            </a:pPr>
            <a:r>
              <a:rPr lang="id-ID" sz="2000" dirty="0">
                <a:solidFill>
                  <a:schemeClr val="bg1"/>
                </a:solidFill>
                <a:latin typeface="Arial" pitchFamily="34" charset="0"/>
                <a:cs typeface="Arial" pitchFamily="34" charset="0"/>
              </a:rPr>
              <a:t>Memahami struktur basis data dan cara kerjanya</a:t>
            </a:r>
          </a:p>
          <a:p>
            <a:pPr marL="457200" indent="-457200">
              <a:buFont typeface="+mj-lt"/>
              <a:buAutoNum type="arabicPeriod"/>
            </a:pPr>
            <a:r>
              <a:rPr lang="id-ID" sz="2000" dirty="0">
                <a:solidFill>
                  <a:schemeClr val="bg1"/>
                </a:solidFill>
                <a:latin typeface="Arial" pitchFamily="34" charset="0"/>
                <a:cs typeface="Arial" pitchFamily="34" charset="0"/>
              </a:rPr>
              <a:t>Mengetahui bagaimana cara menghubungkan tabel </a:t>
            </a:r>
            <a:r>
              <a:rPr lang="id-ID" sz="2000">
                <a:solidFill>
                  <a:schemeClr val="bg1"/>
                </a:solidFill>
                <a:latin typeface="Arial" pitchFamily="34" charset="0"/>
                <a:cs typeface="Arial" pitchFamily="34" charset="0"/>
              </a:rPr>
              <a:t>bersama-sama didalam </a:t>
            </a:r>
            <a:r>
              <a:rPr lang="id-ID" sz="2000" dirty="0">
                <a:solidFill>
                  <a:schemeClr val="bg1"/>
                </a:solidFill>
                <a:latin typeface="Arial" pitchFamily="34" charset="0"/>
                <a:cs typeface="Arial" pitchFamily="34" charset="0"/>
              </a:rPr>
              <a:t>suatu basis data</a:t>
            </a:r>
          </a:p>
          <a:p>
            <a:pPr marL="457200" indent="-457200">
              <a:buFont typeface="+mj-lt"/>
              <a:buAutoNum type="arabicPeriod"/>
            </a:pPr>
            <a:r>
              <a:rPr lang="id-ID" sz="2000" dirty="0">
                <a:solidFill>
                  <a:schemeClr val="bg1"/>
                </a:solidFill>
                <a:latin typeface="Arial" pitchFamily="34" charset="0"/>
                <a:cs typeface="Arial" pitchFamily="34" charset="0"/>
              </a:rPr>
              <a:t>Mengenal perbedaan antara basis data dan sistem manajemen basis data</a:t>
            </a:r>
          </a:p>
          <a:p>
            <a:pPr marL="457200" indent="-457200">
              <a:buFont typeface="+mj-lt"/>
              <a:buAutoNum type="arabicPeriod"/>
            </a:pPr>
            <a:r>
              <a:rPr lang="id-ID" sz="2000" dirty="0">
                <a:solidFill>
                  <a:schemeClr val="bg1"/>
                </a:solidFill>
                <a:latin typeface="Arial" pitchFamily="34" charset="0"/>
                <a:cs typeface="Arial" pitchFamily="34" charset="0"/>
              </a:rPr>
              <a:t>Memahami konsep basis data</a:t>
            </a:r>
          </a:p>
          <a:p>
            <a:pPr marL="457200" indent="-457200">
              <a:buFont typeface="+mj-lt"/>
              <a:buAutoNum type="arabicPeriod"/>
            </a:pPr>
            <a:r>
              <a:rPr lang="id-ID" sz="2000" dirty="0">
                <a:solidFill>
                  <a:schemeClr val="bg1"/>
                </a:solidFill>
                <a:latin typeface="Arial" pitchFamily="34" charset="0"/>
                <a:cs typeface="Arial" pitchFamily="34" charset="0"/>
              </a:rPr>
              <a:t>Mengetahui dua metode dasar untuk menentukan kebutuhan data</a:t>
            </a:r>
          </a:p>
          <a:p>
            <a:pPr marL="457200" indent="-457200">
              <a:buFont typeface="+mj-lt"/>
              <a:buAutoNum type="arabicPeriod"/>
            </a:pPr>
            <a:r>
              <a:rPr lang="id-ID" sz="2000" dirty="0">
                <a:solidFill>
                  <a:schemeClr val="bg1"/>
                </a:solidFill>
                <a:latin typeface="Arial" pitchFamily="34" charset="0"/>
                <a:cs typeface="Arial" pitchFamily="34" charset="0"/>
              </a:rPr>
              <a:t>Memahami diagram hubungan entitas dan </a:t>
            </a:r>
            <a:r>
              <a:rPr lang="id-ID" sz="2000">
                <a:solidFill>
                  <a:schemeClr val="bg1"/>
                </a:solidFill>
                <a:latin typeface="Arial" pitchFamily="34" charset="0"/>
                <a:cs typeface="Arial" pitchFamily="34" charset="0"/>
              </a:rPr>
              <a:t>diagram </a:t>
            </a:r>
            <a:r>
              <a:rPr lang="en-US" sz="2000">
                <a:solidFill>
                  <a:schemeClr val="bg1"/>
                </a:solidFill>
                <a:latin typeface="Arial" pitchFamily="34" charset="0"/>
                <a:cs typeface="Arial" pitchFamily="34" charset="0"/>
              </a:rPr>
              <a:t>k</a:t>
            </a:r>
            <a:r>
              <a:rPr lang="id-ID" sz="2000">
                <a:solidFill>
                  <a:schemeClr val="bg1"/>
                </a:solidFill>
                <a:latin typeface="Arial" pitchFamily="34" charset="0"/>
                <a:cs typeface="Arial" pitchFamily="34" charset="0"/>
              </a:rPr>
              <a:t>elas</a:t>
            </a:r>
            <a:endParaRPr lang="id-ID" sz="2000" dirty="0">
              <a:solidFill>
                <a:schemeClr val="bg1"/>
              </a:solidFill>
              <a:latin typeface="Arial" pitchFamily="34" charset="0"/>
              <a:cs typeface="Arial" pitchFamily="34" charset="0"/>
            </a:endParaRPr>
          </a:p>
          <a:p>
            <a:pPr marL="457200" indent="-457200">
              <a:buFont typeface="+mj-lt"/>
              <a:buAutoNum type="arabicPeriod"/>
            </a:pPr>
            <a:r>
              <a:rPr lang="id-ID" sz="2000" dirty="0">
                <a:solidFill>
                  <a:schemeClr val="bg1"/>
                </a:solidFill>
                <a:latin typeface="Arial" pitchFamily="34" charset="0"/>
                <a:cs typeface="Arial" pitchFamily="34" charset="0"/>
              </a:rPr>
              <a:t>Mengetahui dasar-dasar laporan dan formuir</a:t>
            </a:r>
          </a:p>
          <a:p>
            <a:pPr marL="457200" indent="-457200">
              <a:buFont typeface="+mj-lt"/>
              <a:buAutoNum type="arabicPeriod"/>
            </a:pPr>
            <a:r>
              <a:rPr lang="id-ID" sz="2000" dirty="0">
                <a:solidFill>
                  <a:schemeClr val="bg1"/>
                </a:solidFill>
                <a:latin typeface="Arial" pitchFamily="34" charset="0"/>
                <a:cs typeface="Arial" pitchFamily="34" charset="0"/>
              </a:rPr>
              <a:t>Memahami perbedaan dasar antara bahasa query terstruktur dan query menurut contoh</a:t>
            </a:r>
          </a:p>
          <a:p>
            <a:pPr marL="457200" indent="-457200">
              <a:buFont typeface="+mj-lt"/>
              <a:buAutoNum type="arabicPeriod"/>
            </a:pPr>
            <a:r>
              <a:rPr lang="id-ID" sz="2000" dirty="0">
                <a:solidFill>
                  <a:schemeClr val="bg1"/>
                </a:solidFill>
                <a:latin typeface="Arial" pitchFamily="34" charset="0"/>
                <a:cs typeface="Arial" pitchFamily="34" charset="0"/>
              </a:rPr>
              <a:t>Mengetahui persoalan personel-personel penting yang terkait dengan basis data</a:t>
            </a:r>
          </a:p>
          <a:p>
            <a:pPr marL="457200" indent="-457200">
              <a:buFont typeface="+mj-lt"/>
              <a:buAutoNum type="arabicPeriod"/>
            </a:pPr>
            <a:r>
              <a:rPr lang="id-ID" sz="2000" dirty="0">
                <a:solidFill>
                  <a:schemeClr val="bg1"/>
                </a:solidFill>
                <a:latin typeface="Arial" pitchFamily="34" charset="0"/>
                <a:cs typeface="Arial" pitchFamily="34" charset="0"/>
              </a:rPr>
              <a:t>Mengetahui manfaat dan biaya sistem manajemen  basis data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03848" y="764704"/>
            <a:ext cx="2880320"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PERUSAHAAN</a:t>
            </a:r>
          </a:p>
        </p:txBody>
      </p:sp>
      <p:sp>
        <p:nvSpPr>
          <p:cNvPr id="6" name="Rectangle 5"/>
          <p:cNvSpPr/>
          <p:nvPr/>
        </p:nvSpPr>
        <p:spPr>
          <a:xfrm>
            <a:off x="395536" y="4077072"/>
            <a:ext cx="2880320"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KARYAWAN</a:t>
            </a:r>
          </a:p>
        </p:txBody>
      </p:sp>
      <p:sp>
        <p:nvSpPr>
          <p:cNvPr id="7" name="Rectangle 6"/>
          <p:cNvSpPr/>
          <p:nvPr/>
        </p:nvSpPr>
        <p:spPr>
          <a:xfrm>
            <a:off x="6012160" y="4077072"/>
            <a:ext cx="2880320"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PRODUK</a:t>
            </a:r>
          </a:p>
        </p:txBody>
      </p:sp>
      <p:cxnSp>
        <p:nvCxnSpPr>
          <p:cNvPr id="8" name="Straight Connector 7"/>
          <p:cNvCxnSpPr>
            <a:stCxn id="3" idx="1"/>
            <a:endCxn id="6" idx="0"/>
          </p:cNvCxnSpPr>
          <p:nvPr/>
        </p:nvCxnSpPr>
        <p:spPr>
          <a:xfrm rot="10800000" flipV="1">
            <a:off x="1835696" y="1412776"/>
            <a:ext cx="1368152" cy="2664296"/>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a:stCxn id="3" idx="3"/>
            <a:endCxn id="7" idx="0"/>
          </p:cNvCxnSpPr>
          <p:nvPr/>
        </p:nvCxnSpPr>
        <p:spPr>
          <a:xfrm>
            <a:off x="6084168" y="1412776"/>
            <a:ext cx="1368152" cy="2664296"/>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sp>
        <p:nvSpPr>
          <p:cNvPr id="13" name="Content Placeholder 12"/>
          <p:cNvSpPr>
            <a:spLocks noGrp="1"/>
          </p:cNvSpPr>
          <p:nvPr>
            <p:ph sz="half" idx="1"/>
          </p:nvPr>
        </p:nvSpPr>
        <p:spPr>
          <a:xfrm>
            <a:off x="428596" y="3000372"/>
            <a:ext cx="2757478" cy="542916"/>
          </a:xfrm>
        </p:spPr>
        <p:txBody>
          <a:bodyPr/>
          <a:lstStyle/>
          <a:p>
            <a:pPr>
              <a:buNone/>
            </a:pPr>
            <a:r>
              <a:rPr lang="id-ID" dirty="0">
                <a:solidFill>
                  <a:schemeClr val="bg1"/>
                </a:solidFill>
              </a:rPr>
              <a:t>Memperkerjakan</a:t>
            </a:r>
          </a:p>
        </p:txBody>
      </p:sp>
      <p:sp>
        <p:nvSpPr>
          <p:cNvPr id="14" name="Content Placeholder 13"/>
          <p:cNvSpPr>
            <a:spLocks noGrp="1"/>
          </p:cNvSpPr>
          <p:nvPr>
            <p:ph sz="half" idx="2"/>
          </p:nvPr>
        </p:nvSpPr>
        <p:spPr>
          <a:xfrm>
            <a:off x="6862778" y="2957522"/>
            <a:ext cx="1495436" cy="542916"/>
          </a:xfrm>
        </p:spPr>
        <p:txBody>
          <a:bodyPr/>
          <a:lstStyle/>
          <a:p>
            <a:pPr>
              <a:buNone/>
            </a:pPr>
            <a:r>
              <a:rPr lang="id-ID" dirty="0">
                <a:solidFill>
                  <a:schemeClr val="bg1"/>
                </a:solidFill>
              </a:rPr>
              <a:t>Menjual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sz="24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gn="just">
              <a:lnSpc>
                <a:spcPct val="110000"/>
              </a:lnSpc>
              <a:buNone/>
            </a:pPr>
            <a:r>
              <a:rPr lang="id-ID" sz="2400" dirty="0">
                <a:solidFill>
                  <a:schemeClr val="bg1"/>
                </a:solidFill>
                <a:latin typeface="Arial" pitchFamily="34" charset="0"/>
                <a:cs typeface="Arial" pitchFamily="34" charset="0"/>
              </a:rPr>
              <a:t> 	Ketika pemikiran-pemikiran dapat terdokumentasi dan terkomunikasikan dengan jelas, spesialis sistem informasi akan memiliki kelengkapan yang lebih baik dalam mengembangkan suatu struktur sistem manajemen basis data guna mendukung pengambilan keputusan.Salah satu sarananya adalah ERD</a:t>
            </a:r>
          </a:p>
          <a:p>
            <a:pPr algn="just">
              <a:lnSpc>
                <a:spcPct val="150000"/>
              </a:lnSpc>
            </a:pPr>
            <a:endParaRPr lang="id-ID" sz="2400" dirty="0">
              <a:solidFill>
                <a:schemeClr val="bg1"/>
              </a:solidFill>
              <a:latin typeface="Arial" pitchFamily="34" charset="0"/>
              <a:cs typeface="Arial" pitchFamily="34" charset="0"/>
            </a:endParaRPr>
          </a:p>
          <a:p>
            <a:endParaRPr lang="id-ID" sz="2400" dirty="0">
              <a:solidFill>
                <a:schemeClr val="bg1"/>
              </a:solidFill>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DIAGRAM KELAS</a:t>
            </a:r>
          </a:p>
        </p:txBody>
      </p:sp>
      <p:sp>
        <p:nvSpPr>
          <p:cNvPr id="3" name="Content Placeholder 2"/>
          <p:cNvSpPr>
            <a:spLocks noGrp="1"/>
          </p:cNvSpPr>
          <p:nvPr>
            <p:ph idx="1"/>
          </p:nvPr>
        </p:nvSpPr>
        <p:spPr/>
        <p:txBody>
          <a:bodyPr>
            <a:normAutofit/>
          </a:bodyPr>
          <a:lstStyle/>
          <a:p>
            <a:pPr algn="just">
              <a:buNone/>
            </a:pPr>
            <a:r>
              <a:rPr lang="id-ID" sz="2400" dirty="0">
                <a:solidFill>
                  <a:schemeClr val="bg1"/>
                </a:solidFill>
                <a:latin typeface="Arial" pitchFamily="34" charset="0"/>
                <a:cs typeface="Arial" pitchFamily="34" charset="0"/>
              </a:rPr>
              <a:t>	Suatu diagram  relasi entitas hanya merupakan penyajian grafis dari data dan relasi, bukannya tindakan-tindakan yang dilakukan atas data.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32040" y="692696"/>
            <a:ext cx="2952328"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PERUSAHAAN</a:t>
            </a:r>
          </a:p>
        </p:txBody>
      </p:sp>
      <p:sp>
        <p:nvSpPr>
          <p:cNvPr id="6" name="Rectangle 5"/>
          <p:cNvSpPr/>
          <p:nvPr/>
        </p:nvSpPr>
        <p:spPr>
          <a:xfrm>
            <a:off x="2627784" y="4077072"/>
            <a:ext cx="2232248"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KARYAWAN</a:t>
            </a:r>
          </a:p>
        </p:txBody>
      </p:sp>
      <p:sp>
        <p:nvSpPr>
          <p:cNvPr id="7" name="Rectangle 6"/>
          <p:cNvSpPr/>
          <p:nvPr/>
        </p:nvSpPr>
        <p:spPr>
          <a:xfrm>
            <a:off x="7092280" y="4077072"/>
            <a:ext cx="1800200"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PRODUK</a:t>
            </a:r>
          </a:p>
        </p:txBody>
      </p:sp>
      <p:cxnSp>
        <p:nvCxnSpPr>
          <p:cNvPr id="8" name="Straight Connector 7"/>
          <p:cNvCxnSpPr/>
          <p:nvPr/>
        </p:nvCxnSpPr>
        <p:spPr>
          <a:xfrm rot="5400000">
            <a:off x="3959932" y="2456892"/>
            <a:ext cx="2088232" cy="1152128"/>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cxnSp>
        <p:nvCxnSpPr>
          <p:cNvPr id="10" name="Straight Connector 9"/>
          <p:cNvCxnSpPr>
            <a:endCxn id="7" idx="0"/>
          </p:cNvCxnSpPr>
          <p:nvPr/>
        </p:nvCxnSpPr>
        <p:spPr>
          <a:xfrm rot="16200000" flipH="1">
            <a:off x="6570222" y="2654914"/>
            <a:ext cx="2088232" cy="756084"/>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sp>
        <p:nvSpPr>
          <p:cNvPr id="9" name="Rectangle 8"/>
          <p:cNvSpPr/>
          <p:nvPr/>
        </p:nvSpPr>
        <p:spPr>
          <a:xfrm>
            <a:off x="395536" y="764704"/>
            <a:ext cx="2160240" cy="1296144"/>
          </a:xfrm>
          <a:prstGeom prst="rect">
            <a:avLst/>
          </a:prstGeom>
          <a:solidFill>
            <a:schemeClr val="tx1">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a:ln w="18415" cmpd="sng">
                  <a:solidFill>
                    <a:srgbClr val="FFFFFF"/>
                  </a:solidFill>
                  <a:prstDash val="solid"/>
                </a:ln>
                <a:solidFill>
                  <a:srgbClr val="FFFF00"/>
                </a:solidFill>
                <a:effectLst>
                  <a:outerShdw blurRad="63500" dir="3600000" algn="tl" rotWithShape="0">
                    <a:srgbClr val="000000">
                      <a:alpha val="70000"/>
                    </a:srgbClr>
                  </a:outerShdw>
                </a:effectLst>
              </a:rPr>
              <a:t>PROYEK</a:t>
            </a:r>
          </a:p>
        </p:txBody>
      </p:sp>
      <p:cxnSp>
        <p:nvCxnSpPr>
          <p:cNvPr id="29" name="Straight Connector 28"/>
          <p:cNvCxnSpPr>
            <a:stCxn id="9" idx="2"/>
          </p:cNvCxnSpPr>
          <p:nvPr/>
        </p:nvCxnSpPr>
        <p:spPr>
          <a:xfrm rot="16200000" flipH="1">
            <a:off x="1259632" y="2276872"/>
            <a:ext cx="2016224" cy="1584176"/>
          </a:xfrm>
          <a:prstGeom prst="line">
            <a:avLst/>
          </a:prstGeom>
          <a:ln>
            <a:solidFill>
              <a:srgbClr val="FFFF00"/>
            </a:solidFill>
          </a:ln>
        </p:spPr>
        <p:style>
          <a:lnRef idx="3">
            <a:schemeClr val="accent2"/>
          </a:lnRef>
          <a:fillRef idx="0">
            <a:schemeClr val="accent2"/>
          </a:fillRef>
          <a:effectRef idx="2">
            <a:schemeClr val="accent2"/>
          </a:effectRef>
          <a:fontRef idx="minor">
            <a:schemeClr val="tx1"/>
          </a:fontRef>
        </p:style>
      </p:cxnSp>
      <p:sp>
        <p:nvSpPr>
          <p:cNvPr id="11" name="Title 10"/>
          <p:cNvSpPr>
            <a:spLocks noGrp="1"/>
          </p:cNvSpPr>
          <p:nvPr>
            <p:ph type="title"/>
          </p:nvPr>
        </p:nvSpPr>
        <p:spPr>
          <a:xfrm>
            <a:off x="571472" y="2489216"/>
            <a:ext cx="2714644" cy="725470"/>
          </a:xfrm>
        </p:spPr>
        <p:txBody>
          <a:bodyPr>
            <a:normAutofit/>
          </a:bodyPr>
          <a:lstStyle/>
          <a:p>
            <a:r>
              <a:rPr lang="id-ID" sz="3200" dirty="0">
                <a:solidFill>
                  <a:schemeClr val="bg1"/>
                </a:solidFill>
                <a:latin typeface="Arial" pitchFamily="34" charset="0"/>
                <a:cs typeface="Arial" pitchFamily="34" charset="0"/>
              </a:rPr>
              <a:t>Memiliki</a:t>
            </a:r>
          </a:p>
        </p:txBody>
      </p:sp>
      <p:sp>
        <p:nvSpPr>
          <p:cNvPr id="13" name="Content Placeholder 12"/>
          <p:cNvSpPr>
            <a:spLocks noGrp="1"/>
          </p:cNvSpPr>
          <p:nvPr>
            <p:ph sz="half" idx="1"/>
          </p:nvPr>
        </p:nvSpPr>
        <p:spPr>
          <a:xfrm>
            <a:off x="3500430" y="2928934"/>
            <a:ext cx="3214710" cy="642942"/>
          </a:xfrm>
        </p:spPr>
        <p:txBody>
          <a:bodyPr>
            <a:noAutofit/>
          </a:bodyPr>
          <a:lstStyle/>
          <a:p>
            <a:pPr>
              <a:buNone/>
            </a:pPr>
            <a:r>
              <a:rPr lang="id-ID" sz="3200" dirty="0">
                <a:solidFill>
                  <a:schemeClr val="bg1"/>
                </a:solidFill>
                <a:latin typeface="Arial" pitchFamily="34" charset="0"/>
                <a:cs typeface="Arial" pitchFamily="34" charset="0"/>
              </a:rPr>
              <a:t>Mempekerjakan</a:t>
            </a:r>
          </a:p>
        </p:txBody>
      </p:sp>
      <p:sp>
        <p:nvSpPr>
          <p:cNvPr id="14" name="Content Placeholder 13"/>
          <p:cNvSpPr>
            <a:spLocks noGrp="1"/>
          </p:cNvSpPr>
          <p:nvPr>
            <p:ph sz="half" idx="2"/>
          </p:nvPr>
        </p:nvSpPr>
        <p:spPr>
          <a:xfrm>
            <a:off x="7143768" y="2643182"/>
            <a:ext cx="1566874" cy="542916"/>
          </a:xfrm>
        </p:spPr>
        <p:txBody>
          <a:bodyPr>
            <a:normAutofit lnSpcReduction="10000"/>
          </a:bodyPr>
          <a:lstStyle/>
          <a:p>
            <a:pPr>
              <a:buNone/>
            </a:pPr>
            <a:r>
              <a:rPr lang="id-ID" sz="3200" dirty="0">
                <a:solidFill>
                  <a:schemeClr val="bg1"/>
                </a:solidFill>
              </a:rPr>
              <a:t>Menjual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395536" y="260648"/>
          <a:ext cx="2327920" cy="2189542"/>
        </p:xfrm>
        <a:graphic>
          <a:graphicData uri="http://schemas.openxmlformats.org/drawingml/2006/table">
            <a:tbl>
              <a:tblPr firstRow="1" bandRow="1">
                <a:tableStyleId>{073A0DAA-6AF3-43AB-8588-CEC1D06C72B9}</a:tableStyleId>
              </a:tblPr>
              <a:tblGrid>
                <a:gridCol w="2327920">
                  <a:extLst>
                    <a:ext uri="{9D8B030D-6E8A-4147-A177-3AD203B41FA5}">
                      <a16:colId xmlns:a16="http://schemas.microsoft.com/office/drawing/2014/main" val="20000"/>
                    </a:ext>
                  </a:extLst>
                </a:gridCol>
              </a:tblGrid>
              <a:tr h="305398">
                <a:tc>
                  <a:txBody>
                    <a:bodyPr/>
                    <a:lstStyle/>
                    <a:p>
                      <a:r>
                        <a:rPr lang="id-ID" dirty="0">
                          <a:solidFill>
                            <a:schemeClr val="bg1"/>
                          </a:solidFill>
                        </a:rPr>
                        <a:t>clsPROJECT</a:t>
                      </a:r>
                    </a:p>
                  </a:txBody>
                  <a:tcPr>
                    <a:solidFill>
                      <a:schemeClr val="tx1">
                        <a:lumMod val="75000"/>
                      </a:schemeClr>
                    </a:solidFill>
                  </a:tcPr>
                </a:tc>
                <a:extLst>
                  <a:ext uri="{0D108BD9-81ED-4DB2-BD59-A6C34878D82A}">
                    <a16:rowId xmlns:a16="http://schemas.microsoft.com/office/drawing/2014/main" val="10000"/>
                  </a:ext>
                </a:extLst>
              </a:tr>
              <a:tr h="527125">
                <a:tc>
                  <a:txBody>
                    <a:bodyPr/>
                    <a:lstStyle/>
                    <a:p>
                      <a:r>
                        <a:rPr lang="id-ID" dirty="0">
                          <a:solidFill>
                            <a:schemeClr val="bg1"/>
                          </a:solidFill>
                        </a:rPr>
                        <a:t>Nama</a:t>
                      </a:r>
                    </a:p>
                    <a:p>
                      <a:r>
                        <a:rPr lang="id-ID" dirty="0">
                          <a:solidFill>
                            <a:schemeClr val="bg1"/>
                          </a:solidFill>
                        </a:rPr>
                        <a:t>Tgl</a:t>
                      </a:r>
                      <a:r>
                        <a:rPr lang="id-ID" baseline="0" dirty="0">
                          <a:solidFill>
                            <a:schemeClr val="bg1"/>
                          </a:solidFill>
                        </a:rPr>
                        <a:t>Berakhir</a:t>
                      </a:r>
                      <a:endParaRPr lang="id-ID" dirty="0">
                        <a:solidFill>
                          <a:schemeClr val="bg1"/>
                        </a:solidFill>
                      </a:endParaRPr>
                    </a:p>
                  </a:txBody>
                  <a:tcPr>
                    <a:solidFill>
                      <a:schemeClr val="tx1">
                        <a:lumMod val="75000"/>
                      </a:schemeClr>
                    </a:solidFill>
                  </a:tcPr>
                </a:tc>
                <a:extLst>
                  <a:ext uri="{0D108BD9-81ED-4DB2-BD59-A6C34878D82A}">
                    <a16:rowId xmlns:a16="http://schemas.microsoft.com/office/drawing/2014/main" val="10001"/>
                  </a:ext>
                </a:extLst>
              </a:tr>
              <a:tr h="1183702">
                <a:tc>
                  <a:txBody>
                    <a:bodyPr/>
                    <a:lstStyle/>
                    <a:p>
                      <a:r>
                        <a:rPr lang="id-ID" dirty="0">
                          <a:solidFill>
                            <a:schemeClr val="bg1"/>
                          </a:solidFill>
                        </a:rPr>
                        <a:t>menambahProyek</a:t>
                      </a:r>
                    </a:p>
                    <a:p>
                      <a:r>
                        <a:rPr lang="id-ID" dirty="0">
                          <a:solidFill>
                            <a:schemeClr val="bg1"/>
                          </a:solidFill>
                        </a:rPr>
                        <a:t>menghapusProyek</a:t>
                      </a:r>
                    </a:p>
                    <a:p>
                      <a:r>
                        <a:rPr lang="id-ID" dirty="0">
                          <a:solidFill>
                            <a:schemeClr val="bg1"/>
                          </a:solidFill>
                        </a:rPr>
                        <a:t>memperbaruiProyek</a:t>
                      </a:r>
                    </a:p>
                  </a:txBody>
                  <a:tcPr>
                    <a:solidFill>
                      <a:schemeClr val="tx1">
                        <a:lumMod val="75000"/>
                      </a:schemeClr>
                    </a:solidFill>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nvGraphicFramePr>
        <p:xfrm>
          <a:off x="5796136" y="260648"/>
          <a:ext cx="2927648" cy="2473960"/>
        </p:xfrm>
        <a:graphic>
          <a:graphicData uri="http://schemas.openxmlformats.org/drawingml/2006/table">
            <a:tbl>
              <a:tblPr firstRow="1" bandRow="1">
                <a:tableStyleId>{073A0DAA-6AF3-43AB-8588-CEC1D06C72B9}</a:tableStyleId>
              </a:tblPr>
              <a:tblGrid>
                <a:gridCol w="2927648">
                  <a:extLst>
                    <a:ext uri="{9D8B030D-6E8A-4147-A177-3AD203B41FA5}">
                      <a16:colId xmlns:a16="http://schemas.microsoft.com/office/drawing/2014/main" val="20000"/>
                    </a:ext>
                  </a:extLst>
                </a:gridCol>
              </a:tblGrid>
              <a:tr h="370840">
                <a:tc>
                  <a:txBody>
                    <a:bodyPr/>
                    <a:lstStyle/>
                    <a:p>
                      <a:r>
                        <a:rPr lang="id-ID" dirty="0">
                          <a:solidFill>
                            <a:schemeClr val="bg1"/>
                          </a:solidFill>
                        </a:rPr>
                        <a:t>clsKARYAWAN</a:t>
                      </a:r>
                    </a:p>
                  </a:txBody>
                  <a:tcPr>
                    <a:solidFill>
                      <a:schemeClr val="tx1">
                        <a:lumMod val="75000"/>
                      </a:schemeClr>
                    </a:solidFill>
                  </a:tcPr>
                </a:tc>
                <a:extLst>
                  <a:ext uri="{0D108BD9-81ED-4DB2-BD59-A6C34878D82A}">
                    <a16:rowId xmlns:a16="http://schemas.microsoft.com/office/drawing/2014/main" val="10000"/>
                  </a:ext>
                </a:extLst>
              </a:tr>
              <a:tr h="370840">
                <a:tc>
                  <a:txBody>
                    <a:bodyPr/>
                    <a:lstStyle/>
                    <a:p>
                      <a:r>
                        <a:rPr lang="id-ID" dirty="0">
                          <a:solidFill>
                            <a:schemeClr val="bg1"/>
                          </a:solidFill>
                        </a:rPr>
                        <a:t>NamaBelakang</a:t>
                      </a:r>
                    </a:p>
                    <a:p>
                      <a:r>
                        <a:rPr lang="id-ID" dirty="0">
                          <a:solidFill>
                            <a:schemeClr val="bg1"/>
                          </a:solidFill>
                        </a:rPr>
                        <a:t>NamaDepan</a:t>
                      </a:r>
                    </a:p>
                    <a:p>
                      <a:r>
                        <a:rPr lang="id-ID" dirty="0">
                          <a:solidFill>
                            <a:schemeClr val="bg1"/>
                          </a:solidFill>
                        </a:rPr>
                        <a:t>Gaji</a:t>
                      </a:r>
                    </a:p>
                    <a:p>
                      <a:r>
                        <a:rPr lang="id-ID" dirty="0">
                          <a:solidFill>
                            <a:schemeClr val="bg1"/>
                          </a:solidFill>
                        </a:rPr>
                        <a:t>TglMulaiKerja</a:t>
                      </a:r>
                    </a:p>
                  </a:txBody>
                  <a:tcPr>
                    <a:solidFill>
                      <a:schemeClr val="tx1">
                        <a:lumMod val="75000"/>
                      </a:schemeClr>
                    </a:solidFill>
                  </a:tcPr>
                </a:tc>
                <a:extLst>
                  <a:ext uri="{0D108BD9-81ED-4DB2-BD59-A6C34878D82A}">
                    <a16:rowId xmlns:a16="http://schemas.microsoft.com/office/drawing/2014/main" val="10001"/>
                  </a:ext>
                </a:extLst>
              </a:tr>
              <a:tr h="370840">
                <a:tc>
                  <a:txBody>
                    <a:bodyPr/>
                    <a:lstStyle/>
                    <a:p>
                      <a:r>
                        <a:rPr lang="id-ID" dirty="0">
                          <a:solidFill>
                            <a:schemeClr val="bg1"/>
                          </a:solidFill>
                        </a:rPr>
                        <a:t>menambahKaryawan</a:t>
                      </a:r>
                    </a:p>
                    <a:p>
                      <a:r>
                        <a:rPr lang="id-ID" dirty="0">
                          <a:solidFill>
                            <a:schemeClr val="bg1"/>
                          </a:solidFill>
                        </a:rPr>
                        <a:t>menghapusKaryawan</a:t>
                      </a:r>
                    </a:p>
                    <a:p>
                      <a:r>
                        <a:rPr lang="id-ID" dirty="0">
                          <a:solidFill>
                            <a:schemeClr val="bg1"/>
                          </a:solidFill>
                        </a:rPr>
                        <a:t>memperbaruiKaryawan</a:t>
                      </a:r>
                    </a:p>
                  </a:txBody>
                  <a:tcPr>
                    <a:solidFill>
                      <a:schemeClr val="tx1">
                        <a:lumMod val="75000"/>
                      </a:schemeClr>
                    </a:solidFill>
                  </a:tcPr>
                </a:tc>
                <a:extLst>
                  <a:ext uri="{0D108BD9-81ED-4DB2-BD59-A6C34878D82A}">
                    <a16:rowId xmlns:a16="http://schemas.microsoft.com/office/drawing/2014/main" val="10002"/>
                  </a:ext>
                </a:extLst>
              </a:tr>
            </a:tbl>
          </a:graphicData>
        </a:graphic>
      </p:graphicFrame>
      <p:graphicFrame>
        <p:nvGraphicFramePr>
          <p:cNvPr id="7" name="Table 6"/>
          <p:cNvGraphicFramePr>
            <a:graphicFrameLocks noGrp="1"/>
          </p:cNvGraphicFramePr>
          <p:nvPr/>
        </p:nvGraphicFramePr>
        <p:xfrm>
          <a:off x="5580112" y="4653136"/>
          <a:ext cx="3312368" cy="1920240"/>
        </p:xfrm>
        <a:graphic>
          <a:graphicData uri="http://schemas.openxmlformats.org/drawingml/2006/table">
            <a:tbl>
              <a:tblPr firstRow="1" bandRow="1">
                <a:tableStyleId>{073A0DAA-6AF3-43AB-8588-CEC1D06C72B9}</a:tableStyleId>
              </a:tblPr>
              <a:tblGrid>
                <a:gridCol w="3312368">
                  <a:extLst>
                    <a:ext uri="{9D8B030D-6E8A-4147-A177-3AD203B41FA5}">
                      <a16:colId xmlns:a16="http://schemas.microsoft.com/office/drawing/2014/main" val="20000"/>
                    </a:ext>
                  </a:extLst>
                </a:gridCol>
              </a:tblGrid>
              <a:tr h="319001">
                <a:tc>
                  <a:txBody>
                    <a:bodyPr/>
                    <a:lstStyle/>
                    <a:p>
                      <a:r>
                        <a:rPr lang="id-ID" dirty="0">
                          <a:solidFill>
                            <a:schemeClr val="bg1"/>
                          </a:solidFill>
                        </a:rPr>
                        <a:t>clsPERUSAHAAN</a:t>
                      </a:r>
                    </a:p>
                  </a:txBody>
                  <a:tcPr>
                    <a:solidFill>
                      <a:schemeClr val="tx1">
                        <a:lumMod val="75000"/>
                      </a:schemeClr>
                    </a:solidFill>
                  </a:tcPr>
                </a:tc>
                <a:extLst>
                  <a:ext uri="{0D108BD9-81ED-4DB2-BD59-A6C34878D82A}">
                    <a16:rowId xmlns:a16="http://schemas.microsoft.com/office/drawing/2014/main" val="10000"/>
                  </a:ext>
                </a:extLst>
              </a:tr>
              <a:tr h="550605">
                <a:tc>
                  <a:txBody>
                    <a:bodyPr/>
                    <a:lstStyle/>
                    <a:p>
                      <a:r>
                        <a:rPr lang="id-ID" dirty="0">
                          <a:solidFill>
                            <a:schemeClr val="bg1"/>
                          </a:solidFill>
                        </a:rPr>
                        <a:t>NamaPerusahaan</a:t>
                      </a:r>
                    </a:p>
                    <a:p>
                      <a:r>
                        <a:rPr lang="id-ID" dirty="0">
                          <a:solidFill>
                            <a:schemeClr val="bg1"/>
                          </a:solidFill>
                        </a:rPr>
                        <a:t>Alamat</a:t>
                      </a:r>
                    </a:p>
                  </a:txBody>
                  <a:tcPr>
                    <a:solidFill>
                      <a:schemeClr val="tx1">
                        <a:lumMod val="75000"/>
                      </a:schemeClr>
                    </a:solidFill>
                  </a:tcPr>
                </a:tc>
                <a:extLst>
                  <a:ext uri="{0D108BD9-81ED-4DB2-BD59-A6C34878D82A}">
                    <a16:rowId xmlns:a16="http://schemas.microsoft.com/office/drawing/2014/main" val="10001"/>
                  </a:ext>
                </a:extLst>
              </a:tr>
              <a:tr h="786578">
                <a:tc>
                  <a:txBody>
                    <a:bodyPr/>
                    <a:lstStyle/>
                    <a:p>
                      <a:r>
                        <a:rPr lang="id-ID" dirty="0">
                          <a:solidFill>
                            <a:schemeClr val="bg1"/>
                          </a:solidFill>
                        </a:rPr>
                        <a:t>menambahPerusahaan</a:t>
                      </a:r>
                    </a:p>
                    <a:p>
                      <a:r>
                        <a:rPr lang="id-ID" dirty="0">
                          <a:solidFill>
                            <a:schemeClr val="bg1"/>
                          </a:solidFill>
                        </a:rPr>
                        <a:t>menghapusPerusahaan</a:t>
                      </a:r>
                    </a:p>
                    <a:p>
                      <a:r>
                        <a:rPr lang="id-ID" dirty="0">
                          <a:solidFill>
                            <a:schemeClr val="bg1"/>
                          </a:solidFill>
                        </a:rPr>
                        <a:t>memperbaruiPerusahaan</a:t>
                      </a:r>
                    </a:p>
                  </a:txBody>
                  <a:tcPr>
                    <a:solidFill>
                      <a:schemeClr val="tx1">
                        <a:lumMod val="75000"/>
                      </a:schemeClr>
                    </a:solidFill>
                  </a:tcPr>
                </a:tc>
                <a:extLst>
                  <a:ext uri="{0D108BD9-81ED-4DB2-BD59-A6C34878D82A}">
                    <a16:rowId xmlns:a16="http://schemas.microsoft.com/office/drawing/2014/main" val="10002"/>
                  </a:ext>
                </a:extLst>
              </a:tr>
            </a:tbl>
          </a:graphicData>
        </a:graphic>
      </p:graphicFrame>
      <p:graphicFrame>
        <p:nvGraphicFramePr>
          <p:cNvPr id="8" name="Table 7"/>
          <p:cNvGraphicFramePr>
            <a:graphicFrameLocks noGrp="1"/>
          </p:cNvGraphicFramePr>
          <p:nvPr/>
        </p:nvGraphicFramePr>
        <p:xfrm>
          <a:off x="395536" y="3429001"/>
          <a:ext cx="2664296" cy="3168353"/>
        </p:xfrm>
        <a:graphic>
          <a:graphicData uri="http://schemas.openxmlformats.org/drawingml/2006/table">
            <a:tbl>
              <a:tblPr firstRow="1" bandRow="1">
                <a:tableStyleId>{073A0DAA-6AF3-43AB-8588-CEC1D06C72B9}</a:tableStyleId>
              </a:tblPr>
              <a:tblGrid>
                <a:gridCol w="2664296">
                  <a:extLst>
                    <a:ext uri="{9D8B030D-6E8A-4147-A177-3AD203B41FA5}">
                      <a16:colId xmlns:a16="http://schemas.microsoft.com/office/drawing/2014/main" val="20000"/>
                    </a:ext>
                  </a:extLst>
                </a:gridCol>
              </a:tblGrid>
              <a:tr h="427523">
                <a:tc>
                  <a:txBody>
                    <a:bodyPr/>
                    <a:lstStyle/>
                    <a:p>
                      <a:r>
                        <a:rPr lang="id-ID" dirty="0">
                          <a:solidFill>
                            <a:schemeClr val="bg1"/>
                          </a:solidFill>
                        </a:rPr>
                        <a:t>clsPRODUK</a:t>
                      </a:r>
                    </a:p>
                  </a:txBody>
                  <a:tcPr>
                    <a:solidFill>
                      <a:schemeClr val="tx1">
                        <a:lumMod val="75000"/>
                      </a:schemeClr>
                    </a:solidFill>
                  </a:tcPr>
                </a:tc>
                <a:extLst>
                  <a:ext uri="{0D108BD9-81ED-4DB2-BD59-A6C34878D82A}">
                    <a16:rowId xmlns:a16="http://schemas.microsoft.com/office/drawing/2014/main" val="10000"/>
                  </a:ext>
                </a:extLst>
              </a:tr>
              <a:tr h="1370415">
                <a:tc>
                  <a:txBody>
                    <a:bodyPr/>
                    <a:lstStyle/>
                    <a:p>
                      <a:r>
                        <a:rPr lang="id-ID" dirty="0">
                          <a:solidFill>
                            <a:schemeClr val="bg1"/>
                          </a:solidFill>
                        </a:rPr>
                        <a:t>Kode</a:t>
                      </a:r>
                    </a:p>
                    <a:p>
                      <a:r>
                        <a:rPr lang="id-ID" dirty="0">
                          <a:solidFill>
                            <a:schemeClr val="bg1"/>
                          </a:solidFill>
                        </a:rPr>
                        <a:t>Uraian</a:t>
                      </a:r>
                    </a:p>
                    <a:p>
                      <a:r>
                        <a:rPr lang="id-ID" dirty="0">
                          <a:solidFill>
                            <a:schemeClr val="bg1"/>
                          </a:solidFill>
                        </a:rPr>
                        <a:t>HargaPokok</a:t>
                      </a:r>
                    </a:p>
                    <a:p>
                      <a:r>
                        <a:rPr lang="id-ID" dirty="0">
                          <a:solidFill>
                            <a:schemeClr val="bg1"/>
                          </a:solidFill>
                        </a:rPr>
                        <a:t>HargaJual</a:t>
                      </a:r>
                    </a:p>
                  </a:txBody>
                  <a:tcPr>
                    <a:solidFill>
                      <a:schemeClr val="tx1">
                        <a:lumMod val="75000"/>
                      </a:schemeClr>
                    </a:solidFill>
                  </a:tcPr>
                </a:tc>
                <a:extLst>
                  <a:ext uri="{0D108BD9-81ED-4DB2-BD59-A6C34878D82A}">
                    <a16:rowId xmlns:a16="http://schemas.microsoft.com/office/drawing/2014/main" val="10001"/>
                  </a:ext>
                </a:extLst>
              </a:tr>
              <a:tr h="1370415">
                <a:tc>
                  <a:txBody>
                    <a:bodyPr/>
                    <a:lstStyle/>
                    <a:p>
                      <a:r>
                        <a:rPr lang="id-ID" dirty="0">
                          <a:solidFill>
                            <a:schemeClr val="bg1"/>
                          </a:solidFill>
                        </a:rPr>
                        <a:t>menambahProduk</a:t>
                      </a:r>
                    </a:p>
                    <a:p>
                      <a:r>
                        <a:rPr lang="id-ID" dirty="0">
                          <a:solidFill>
                            <a:schemeClr val="bg1"/>
                          </a:solidFill>
                        </a:rPr>
                        <a:t>menghapusProduk</a:t>
                      </a:r>
                    </a:p>
                    <a:p>
                      <a:r>
                        <a:rPr lang="id-ID" dirty="0">
                          <a:solidFill>
                            <a:schemeClr val="bg1"/>
                          </a:solidFill>
                        </a:rPr>
                        <a:t>memperbaruiProduk</a:t>
                      </a:r>
                    </a:p>
                    <a:p>
                      <a:r>
                        <a:rPr lang="id-ID" dirty="0">
                          <a:solidFill>
                            <a:schemeClr val="bg1"/>
                          </a:solidFill>
                        </a:rPr>
                        <a:t>menjualProduk</a:t>
                      </a:r>
                    </a:p>
                  </a:txBody>
                  <a:tcPr>
                    <a:solidFill>
                      <a:schemeClr val="tx1">
                        <a:lumMod val="75000"/>
                      </a:schemeClr>
                    </a:solidFill>
                  </a:tcPr>
                </a:tc>
                <a:extLst>
                  <a:ext uri="{0D108BD9-81ED-4DB2-BD59-A6C34878D82A}">
                    <a16:rowId xmlns:a16="http://schemas.microsoft.com/office/drawing/2014/main" val="10002"/>
                  </a:ext>
                </a:extLst>
              </a:tr>
            </a:tbl>
          </a:graphicData>
        </a:graphic>
      </p:graphicFrame>
      <p:cxnSp>
        <p:nvCxnSpPr>
          <p:cNvPr id="13" name="Straight Connector 12"/>
          <p:cNvCxnSpPr/>
          <p:nvPr/>
        </p:nvCxnSpPr>
        <p:spPr>
          <a:xfrm>
            <a:off x="2771800" y="1124744"/>
            <a:ext cx="3024336" cy="0"/>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rot="5400000">
            <a:off x="6156176" y="3717032"/>
            <a:ext cx="1872208" cy="0"/>
          </a:xfrm>
          <a:prstGeom prst="line">
            <a:avLst/>
          </a:prstGeom>
          <a:ln>
            <a:solidFill>
              <a:srgbClr val="FFFF00"/>
            </a:solidFill>
          </a:ln>
        </p:spPr>
        <p:style>
          <a:lnRef idx="3">
            <a:schemeClr val="accent1"/>
          </a:lnRef>
          <a:fillRef idx="0">
            <a:schemeClr val="accent1"/>
          </a:fillRef>
          <a:effectRef idx="2">
            <a:schemeClr val="accent1"/>
          </a:effectRef>
          <a:fontRef idx="minor">
            <a:schemeClr val="tx1"/>
          </a:fontRef>
        </p:style>
      </p:cxnSp>
      <p:cxnSp>
        <p:nvCxnSpPr>
          <p:cNvPr id="19" name="Straight Connector 18"/>
          <p:cNvCxnSpPr/>
          <p:nvPr/>
        </p:nvCxnSpPr>
        <p:spPr>
          <a:xfrm>
            <a:off x="3059832" y="5661248"/>
            <a:ext cx="2520280" cy="0"/>
          </a:xfrm>
          <a:prstGeom prst="line">
            <a:avLst/>
          </a:prstGeom>
          <a:ln>
            <a:solidFill>
              <a:srgbClr val="FFFF00"/>
            </a:solidFill>
          </a:ln>
        </p:spPr>
        <p:style>
          <a:lnRef idx="3">
            <a:schemeClr val="accent2"/>
          </a:lnRef>
          <a:fillRef idx="0">
            <a:schemeClr val="accent2"/>
          </a:fillRef>
          <a:effectRef idx="2">
            <a:schemeClr val="accent2"/>
          </a:effectRef>
          <a:fontRef idx="minor">
            <a:schemeClr val="tx1"/>
          </a:fontRef>
        </p:style>
      </p:cxnSp>
      <p:sp>
        <p:nvSpPr>
          <p:cNvPr id="22" name="Title 21"/>
          <p:cNvSpPr>
            <a:spLocks noGrp="1"/>
          </p:cNvSpPr>
          <p:nvPr>
            <p:ph type="title"/>
          </p:nvPr>
        </p:nvSpPr>
        <p:spPr>
          <a:xfrm>
            <a:off x="987552" y="571480"/>
            <a:ext cx="8156448" cy="1080120"/>
          </a:xfrm>
        </p:spPr>
        <p:txBody>
          <a:bodyPr>
            <a:normAutofit fontScale="90000"/>
          </a:bodyPr>
          <a:lstStyle/>
          <a:p>
            <a:r>
              <a:rPr lang="id-ID" sz="2400" dirty="0">
                <a:solidFill>
                  <a:schemeClr val="bg1"/>
                </a:solidFill>
                <a:latin typeface="Arial" pitchFamily="34" charset="0"/>
                <a:cs typeface="Arial" pitchFamily="34" charset="0"/>
              </a:rPr>
              <a:t>		  1..*		        1  </a:t>
            </a:r>
            <a:br>
              <a:rPr lang="id-ID" sz="2400" dirty="0">
                <a:solidFill>
                  <a:schemeClr val="bg1"/>
                </a:solidFill>
                <a:latin typeface="Arial" pitchFamily="34" charset="0"/>
                <a:cs typeface="Arial" pitchFamily="34" charset="0"/>
              </a:rPr>
            </a:br>
            <a:br>
              <a:rPr lang="id-ID" sz="2400" dirty="0">
                <a:solidFill>
                  <a:schemeClr val="bg1"/>
                </a:solidFill>
                <a:latin typeface="Arial" pitchFamily="34" charset="0"/>
                <a:cs typeface="Arial" pitchFamily="34" charset="0"/>
              </a:rPr>
            </a:br>
            <a:br>
              <a:rPr lang="id-ID" sz="2400" dirty="0">
                <a:solidFill>
                  <a:schemeClr val="bg1"/>
                </a:solidFill>
                <a:latin typeface="Arial" pitchFamily="34" charset="0"/>
                <a:cs typeface="Arial" pitchFamily="34" charset="0"/>
              </a:rPr>
            </a:br>
            <a:br>
              <a:rPr lang="id-ID" sz="2400" dirty="0">
                <a:solidFill>
                  <a:schemeClr val="bg1"/>
                </a:solidFill>
                <a:latin typeface="Arial" pitchFamily="34" charset="0"/>
                <a:cs typeface="Arial" pitchFamily="34" charset="0"/>
              </a:rPr>
            </a:br>
            <a:r>
              <a:rPr lang="id-ID" sz="2400" dirty="0">
                <a:solidFill>
                  <a:schemeClr val="bg1"/>
                </a:solidFill>
                <a:latin typeface="Arial" pitchFamily="34" charset="0"/>
                <a:cs typeface="Arial" pitchFamily="34" charset="0"/>
              </a:rPr>
              <a:t>							1..*</a:t>
            </a:r>
            <a:br>
              <a:rPr lang="id-ID" sz="2400" dirty="0">
                <a:solidFill>
                  <a:schemeClr val="bg1"/>
                </a:solidFill>
                <a:latin typeface="Arial" pitchFamily="34" charset="0"/>
                <a:cs typeface="Arial" pitchFamily="34" charset="0"/>
              </a:rPr>
            </a:br>
            <a:br>
              <a:rPr lang="id-ID" sz="2400" dirty="0">
                <a:solidFill>
                  <a:schemeClr val="bg1"/>
                </a:solidFill>
                <a:latin typeface="Arial" pitchFamily="34" charset="0"/>
                <a:cs typeface="Arial" pitchFamily="34" charset="0"/>
              </a:rPr>
            </a:br>
            <a:r>
              <a:rPr lang="id-ID" sz="2400" dirty="0">
                <a:solidFill>
                  <a:schemeClr val="bg1"/>
                </a:solidFill>
                <a:latin typeface="Arial" pitchFamily="34" charset="0"/>
                <a:cs typeface="Arial" pitchFamily="34" charset="0"/>
              </a:rPr>
              <a:t>							1</a:t>
            </a:r>
            <a:br>
              <a:rPr lang="id-ID" sz="2400" dirty="0">
                <a:solidFill>
                  <a:schemeClr val="bg1"/>
                </a:solidFill>
                <a:latin typeface="Arial" pitchFamily="34" charset="0"/>
                <a:cs typeface="Arial" pitchFamily="34" charset="0"/>
              </a:rPr>
            </a:br>
            <a:r>
              <a:rPr lang="id-ID" sz="2400" dirty="0">
                <a:solidFill>
                  <a:schemeClr val="bg1"/>
                </a:solidFill>
                <a:latin typeface="Arial" pitchFamily="34" charset="0"/>
                <a:cs typeface="Arial" pitchFamily="34" charset="0"/>
              </a:rPr>
              <a:t>		   </a:t>
            </a:r>
            <a:br>
              <a:rPr lang="id-ID" sz="2400" dirty="0">
                <a:solidFill>
                  <a:schemeClr val="bg1"/>
                </a:solidFill>
                <a:latin typeface="Arial" pitchFamily="34" charset="0"/>
                <a:cs typeface="Arial" pitchFamily="34" charset="0"/>
              </a:rPr>
            </a:br>
            <a:r>
              <a:rPr lang="id-ID" sz="2400" dirty="0">
                <a:solidFill>
                  <a:schemeClr val="bg1"/>
                </a:solidFill>
                <a:latin typeface="Arial" pitchFamily="34" charset="0"/>
                <a:cs typeface="Arial" pitchFamily="34" charset="0"/>
              </a:rPr>
              <a:t>		     1..*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Laporan dan Formulir</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gn="just">
              <a:buNone/>
            </a:pPr>
            <a:r>
              <a:rPr lang="id-ID" sz="2400" dirty="0">
                <a:solidFill>
                  <a:schemeClr val="bg1"/>
                </a:solidFill>
                <a:latin typeface="Arial" pitchFamily="34" charset="0"/>
                <a:cs typeface="Arial" pitchFamily="34" charset="0"/>
              </a:rPr>
              <a:t>	Mayoritas interaksi pengguna dengan basis data adalah melalui laporan dan formulir. Sebagian besar vendor peranti lunak manajemen basis data menawarkan GUI yang memudahkan pembuatan formulir dan laporan. </a:t>
            </a:r>
          </a:p>
          <a:p>
            <a:pPr algn="just">
              <a:buNone/>
            </a:pPr>
            <a:r>
              <a:rPr lang="id-ID" sz="2400" dirty="0">
                <a:solidFill>
                  <a:schemeClr val="bg1"/>
                </a:solidFill>
                <a:latin typeface="Arial" pitchFamily="34" charset="0"/>
                <a:cs typeface="Arial" pitchFamily="34" charset="0"/>
              </a:rPr>
              <a:t>	Perbedaan terbesar antara formulir dan laporan adalah bahwa formulir dapat digunakan untuk menambah, menghapus, atau memodifikasi record-record basis data.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NAVIGASI</a:t>
            </a:r>
          </a:p>
        </p:txBody>
      </p:sp>
      <p:sp>
        <p:nvSpPr>
          <p:cNvPr id="3" name="Content Placeholder 2"/>
          <p:cNvSpPr>
            <a:spLocks noGrp="1"/>
          </p:cNvSpPr>
          <p:nvPr>
            <p:ph idx="1"/>
          </p:nvPr>
        </p:nvSpPr>
        <p:spPr>
          <a:xfrm>
            <a:off x="457200" y="1214422"/>
            <a:ext cx="8229600" cy="4911741"/>
          </a:xfrm>
        </p:spPr>
        <p:txBody>
          <a:bodyPr>
            <a:noAutofit/>
          </a:bodyPr>
          <a:lstStyle/>
          <a:p>
            <a:pPr algn="just">
              <a:buNone/>
            </a:pPr>
            <a:r>
              <a:rPr lang="id-ID" sz="2400" dirty="0">
                <a:solidFill>
                  <a:schemeClr val="bg1"/>
                </a:solidFill>
                <a:latin typeface="Arial" pitchFamily="34" charset="0"/>
                <a:cs typeface="Arial" pitchFamily="34" charset="0"/>
              </a:rPr>
              <a:t>	Pengguna dapat melakukan navigasi dari satu record ke record berikutnya dengan mempergunakan basis navigasi yang berada di bagian bawah formulir. Icon "*” pada basis navigasi memerintahkan formulir untuk membuat satu record baru. </a:t>
            </a:r>
          </a:p>
          <a:p>
            <a:pPr algn="just">
              <a:buNone/>
            </a:pPr>
            <a:endParaRPr lang="id-ID" sz="2400" dirty="0">
              <a:solidFill>
                <a:schemeClr val="bg1"/>
              </a:solidFill>
              <a:latin typeface="Arial" pitchFamily="34" charset="0"/>
              <a:cs typeface="Arial" pitchFamily="34" charset="0"/>
            </a:endParaRPr>
          </a:p>
          <a:p>
            <a:pPr algn="just">
              <a:buNone/>
            </a:pPr>
            <a:r>
              <a:rPr lang="id-ID" sz="2400" dirty="0">
                <a:solidFill>
                  <a:schemeClr val="bg1"/>
                </a:solidFill>
                <a:latin typeface="Arial" pitchFamily="34" charset="0"/>
                <a:cs typeface="Arial" pitchFamily="34" charset="0"/>
              </a:rPr>
              <a:t>                                  </a:t>
            </a:r>
            <a:r>
              <a:rPr lang="id-ID" sz="3600" b="1" dirty="0">
                <a:solidFill>
                  <a:schemeClr val="bg1"/>
                </a:solidFill>
                <a:latin typeface="Arial" pitchFamily="34" charset="0"/>
                <a:cs typeface="Arial" pitchFamily="34" charset="0"/>
              </a:rPr>
              <a:t>AKURASI</a:t>
            </a:r>
          </a:p>
          <a:p>
            <a:pPr algn="just">
              <a:buNone/>
            </a:pPr>
            <a:r>
              <a:rPr lang="id-ID" sz="2400" dirty="0">
                <a:solidFill>
                  <a:schemeClr val="bg1"/>
                </a:solidFill>
                <a:latin typeface="Arial" pitchFamily="34" charset="0"/>
                <a:cs typeface="Arial" pitchFamily="34" charset="0"/>
              </a:rPr>
              <a:t>    Formulir akan menjalankan definisi field data yang telah ditentukan ketika basis data dibuat. Definisi tersebut dapat menentukan nilai valid tertentu, rentang data untuk nilai numerik, dan aturan-aturan lain yang mendukung akurasi.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      KONSISTENSI</a:t>
            </a:r>
          </a:p>
        </p:txBody>
      </p:sp>
      <p:sp>
        <p:nvSpPr>
          <p:cNvPr id="3" name="Content Placeholder 2"/>
          <p:cNvSpPr>
            <a:spLocks noGrp="1"/>
          </p:cNvSpPr>
          <p:nvPr>
            <p:ph idx="1"/>
          </p:nvPr>
        </p:nvSpPr>
        <p:spPr>
          <a:xfrm>
            <a:off x="785786" y="1288258"/>
            <a:ext cx="7772400" cy="5284014"/>
          </a:xfrm>
        </p:spPr>
        <p:txBody>
          <a:bodyPr>
            <a:noAutofit/>
          </a:bodyPr>
          <a:lstStyle/>
          <a:p>
            <a:pPr algn="just">
              <a:buNone/>
            </a:pPr>
            <a:r>
              <a:rPr lang="id-ID" sz="2400" dirty="0">
                <a:solidFill>
                  <a:schemeClr val="bg1"/>
                </a:solidFill>
                <a:latin typeface="Arial" pitchFamily="34" charset="0"/>
                <a:cs typeface="Arial" pitchFamily="34" charset="0"/>
              </a:rPr>
              <a:t>	Konsistensi adalah hal yang sangat penting ketika nilai-nilai field dalam satu tabel dipergunakan untuk  menggabungkan record-nya ke tabel yang lain.jika pengguna salah memasukan field,maka record tidaka akan dapat digabungkan ke tabel-tabel yang lain.</a:t>
            </a:r>
          </a:p>
          <a:p>
            <a:pPr algn="just">
              <a:buNone/>
            </a:pPr>
            <a:endParaRPr lang="id-ID" sz="2400" dirty="0">
              <a:solidFill>
                <a:schemeClr val="bg1"/>
              </a:solidFill>
              <a:latin typeface="Arial" pitchFamily="34" charset="0"/>
              <a:cs typeface="Arial" pitchFamily="34" charset="0"/>
            </a:endParaRPr>
          </a:p>
          <a:p>
            <a:pPr algn="just">
              <a:buNone/>
            </a:pPr>
            <a:r>
              <a:rPr lang="id-ID" sz="2400" b="1" dirty="0">
                <a:solidFill>
                  <a:schemeClr val="bg1"/>
                </a:solidFill>
                <a:latin typeface="Arial" pitchFamily="34" charset="0"/>
                <a:cs typeface="Arial" pitchFamily="34" charset="0"/>
              </a:rPr>
              <a:t>                              </a:t>
            </a:r>
            <a:r>
              <a:rPr lang="id-ID" sz="3600" b="1" dirty="0">
                <a:solidFill>
                  <a:schemeClr val="bg1"/>
                </a:solidFill>
                <a:latin typeface="Arial" pitchFamily="34" charset="0"/>
                <a:cs typeface="Arial" pitchFamily="34" charset="0"/>
              </a:rPr>
              <a:t>PENYARINGAN</a:t>
            </a:r>
            <a:endParaRPr lang="id-ID" sz="3600" dirty="0">
              <a:solidFill>
                <a:schemeClr val="bg1"/>
              </a:solidFill>
              <a:latin typeface="Arial" pitchFamily="34" charset="0"/>
              <a:cs typeface="Arial" pitchFamily="34" charset="0"/>
            </a:endParaRPr>
          </a:p>
          <a:p>
            <a:pPr algn="just">
              <a:buNone/>
            </a:pPr>
            <a:r>
              <a:rPr lang="id-ID" sz="2400" dirty="0">
                <a:solidFill>
                  <a:schemeClr val="bg1"/>
                </a:solidFill>
                <a:latin typeface="Arial" pitchFamily="34" charset="0"/>
                <a:cs typeface="Arial" pitchFamily="34" charset="0"/>
              </a:rPr>
              <a:t>    Basis data dapat memiliki jumlah data sangat banyak. Pengguna mungkin menyaring record yang ingin dilihat dengan menggunakan formulir ini. Setiap field dalam formulir dapat digunakan sebagai saringan (filter). Penyaringan membantu mengatasi kelebihan informasi.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b="1" dirty="0">
                <a:solidFill>
                  <a:schemeClr val="bg1"/>
                </a:solidFill>
                <a:latin typeface="Arial" pitchFamily="34" charset="0"/>
                <a:cs typeface="Arial" pitchFamily="34" charset="0"/>
              </a:rPr>
              <a:t>SUBFORMULIR</a:t>
            </a:r>
          </a:p>
        </p:txBody>
      </p:sp>
      <p:sp>
        <p:nvSpPr>
          <p:cNvPr id="3" name="Content Placeholder 2"/>
          <p:cNvSpPr>
            <a:spLocks noGrp="1"/>
          </p:cNvSpPr>
          <p:nvPr>
            <p:ph idx="1"/>
          </p:nvPr>
        </p:nvSpPr>
        <p:spPr/>
        <p:txBody>
          <a:bodyPr>
            <a:noAutofit/>
          </a:bodyPr>
          <a:lstStyle/>
          <a:p>
            <a:pPr algn="just">
              <a:buNone/>
            </a:pPr>
            <a:r>
              <a:rPr lang="id-ID" sz="2400" dirty="0">
                <a:solidFill>
                  <a:schemeClr val="bg1"/>
                </a:solidFill>
                <a:latin typeface="Arial" pitchFamily="34" charset="0"/>
                <a:cs typeface="Arial" pitchFamily="34" charset="0"/>
              </a:rPr>
              <a:t>	Saat pengguna memasukkan informasi mata kuliah, informasi proyek juga dapat di masukkan. Terdapat dua baris navigasi, satu untuk formulir, dan satu untuk subformulir. Entri-entri ke dalam subformulir secara otomatis dihubungkan dengan record formulir.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chemeClr val="bg1"/>
                </a:solidFill>
              </a:rPr>
              <a:t>Laporan</a:t>
            </a:r>
          </a:p>
        </p:txBody>
      </p:sp>
      <p:sp>
        <p:nvSpPr>
          <p:cNvPr id="3" name="Content Placeholder 2"/>
          <p:cNvSpPr>
            <a:spLocks noGrp="1"/>
          </p:cNvSpPr>
          <p:nvPr>
            <p:ph idx="1"/>
          </p:nvPr>
        </p:nvSpPr>
        <p:spPr/>
        <p:txBody>
          <a:bodyPr>
            <a:normAutofit/>
          </a:bodyPr>
          <a:lstStyle/>
          <a:p>
            <a:r>
              <a:rPr lang="id-ID" sz="2400" dirty="0">
                <a:solidFill>
                  <a:schemeClr val="bg1"/>
                </a:solidFill>
                <a:latin typeface="Arial" pitchFamily="34" charset="0"/>
                <a:cs typeface="Arial" pitchFamily="34" charset="0"/>
              </a:rPr>
              <a:t>Data teragregasi dari basis data yang diformat dengan cara yang akan membantu pengambilan keputusan.Agregasi seperti ini sekarang terlihat seperti hal yang sepele, tapi sebelum zaman basis data, penyiapan seperti ini bisa jadi sulit untuk dilakukan.</a:t>
            </a:r>
            <a:endParaRPr lang="id-ID"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7772400" cy="914400"/>
          </a:xfrm>
        </p:spPr>
        <p:txBody>
          <a:bodyPr>
            <a:normAutofit/>
          </a:bodyPr>
          <a:lstStyle/>
          <a:p>
            <a:r>
              <a:rPr lang="id-ID" sz="3600" b="1" dirty="0">
                <a:solidFill>
                  <a:schemeClr val="bg1"/>
                </a:solidFill>
                <a:latin typeface="Arial" pitchFamily="34" charset="0"/>
                <a:cs typeface="Arial" pitchFamily="34" charset="0"/>
              </a:rPr>
              <a:t>Hierarki Data</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107504" y="1142984"/>
            <a:ext cx="8928992" cy="4734288"/>
          </a:xfrm>
        </p:spPr>
        <p:txBody>
          <a:bodyPr>
            <a:normAutofit/>
          </a:bodyPr>
          <a:lstStyle/>
          <a:p>
            <a:pPr algn="just">
              <a:buNone/>
            </a:pPr>
            <a:r>
              <a:rPr lang="id-ID" sz="2400" dirty="0">
                <a:solidFill>
                  <a:schemeClr val="bg1"/>
                </a:solidFill>
                <a:latin typeface="Arial" pitchFamily="34" charset="0"/>
                <a:cs typeface="Arial" pitchFamily="34" charset="0"/>
              </a:rPr>
              <a:t>	Data bisnis secara tradisional telah diorganisasikan ke dalam suatu hierarki field-field data yang bergabung untuk membentuk record lalu membentuk file. </a:t>
            </a:r>
            <a:r>
              <a:rPr lang="id-ID" sz="2400" b="1" i="1" dirty="0">
                <a:solidFill>
                  <a:schemeClr val="bg1"/>
                </a:solidFill>
                <a:latin typeface="Arial" pitchFamily="34" charset="0"/>
                <a:cs typeface="Arial" pitchFamily="34" charset="0"/>
              </a:rPr>
              <a:t>Field data </a:t>
            </a:r>
            <a:r>
              <a:rPr lang="id-ID" sz="2400" dirty="0">
                <a:solidFill>
                  <a:schemeClr val="bg1"/>
                </a:solidFill>
                <a:latin typeface="Arial" pitchFamily="34" charset="0"/>
                <a:cs typeface="Arial" pitchFamily="34" charset="0"/>
              </a:rPr>
              <a:t>adalah unit data terkecil yang mencerminkan jumlah data terkecil yang akan ditarik dari komputer pada satu waktu. </a:t>
            </a:r>
          </a:p>
          <a:p>
            <a:pPr algn="just">
              <a:buNone/>
            </a:pPr>
            <a:r>
              <a:rPr lang="id-ID" sz="2400" dirty="0">
                <a:solidFill>
                  <a:schemeClr val="bg1"/>
                </a:solidFill>
                <a:latin typeface="Arial" pitchFamily="34" charset="0"/>
                <a:cs typeface="Arial" pitchFamily="34" charset="0"/>
              </a:rPr>
              <a:t>	</a:t>
            </a:r>
            <a:r>
              <a:rPr lang="id-ID" sz="2400" b="1" i="1" dirty="0">
                <a:solidFill>
                  <a:schemeClr val="bg1"/>
                </a:solidFill>
                <a:latin typeface="Arial" pitchFamily="34" charset="0"/>
                <a:cs typeface="Arial" pitchFamily="34" charset="0"/>
              </a:rPr>
              <a:t>Record</a:t>
            </a:r>
            <a:r>
              <a:rPr lang="id-ID" sz="2400" dirty="0">
                <a:solidFill>
                  <a:schemeClr val="bg1"/>
                </a:solidFill>
                <a:latin typeface="Arial" pitchFamily="34" charset="0"/>
                <a:cs typeface="Arial" pitchFamily="34" charset="0"/>
              </a:rPr>
              <a:t> adalah suatu koleksi field-field data yang saling berhubungan. </a:t>
            </a:r>
            <a:r>
              <a:rPr lang="id-ID" sz="2400" b="1" i="1" dirty="0">
                <a:solidFill>
                  <a:schemeClr val="bg1"/>
                </a:solidFill>
                <a:latin typeface="Arial" pitchFamily="34" charset="0"/>
                <a:cs typeface="Arial" pitchFamily="34" charset="0"/>
              </a:rPr>
              <a:t>File</a:t>
            </a:r>
            <a:r>
              <a:rPr lang="id-ID" sz="2400" dirty="0">
                <a:solidFill>
                  <a:schemeClr val="bg1"/>
                </a:solidFill>
                <a:latin typeface="Arial" pitchFamily="34" charset="0"/>
                <a:cs typeface="Arial" pitchFamily="34" charset="0"/>
              </a:rPr>
              <a:t> adalah koleksi record yang saling berhubungan seperti satu file dari seluruh record yang berisi field kode-kode  mata kuliah dan namanya. </a:t>
            </a:r>
            <a:r>
              <a:rPr lang="id-ID" sz="2400" b="1" i="1" dirty="0">
                <a:solidFill>
                  <a:schemeClr val="bg1"/>
                </a:solidFill>
                <a:latin typeface="Arial" pitchFamily="34" charset="0"/>
                <a:cs typeface="Arial" pitchFamily="34" charset="0"/>
              </a:rPr>
              <a:t>Basis data </a:t>
            </a:r>
            <a:r>
              <a:rPr lang="id-ID" sz="2400" dirty="0">
                <a:solidFill>
                  <a:schemeClr val="bg1"/>
                </a:solidFill>
                <a:latin typeface="Arial" pitchFamily="34" charset="0"/>
                <a:cs typeface="Arial" pitchFamily="34" charset="0"/>
              </a:rPr>
              <a:t>adalah sekumpulan file. </a:t>
            </a:r>
            <a:r>
              <a:rPr lang="id-ID" sz="2400" i="1" dirty="0">
                <a:solidFill>
                  <a:schemeClr val="bg1"/>
                </a:solidFill>
                <a:latin typeface="Arial" pitchFamily="34" charset="0"/>
                <a:cs typeface="Arial" pitchFamily="34" charset="0"/>
              </a:rPr>
              <a:t>Definisi umum basis data </a:t>
            </a:r>
            <a:r>
              <a:rPr lang="id-ID" sz="2400" dirty="0">
                <a:solidFill>
                  <a:schemeClr val="bg1"/>
                </a:solidFill>
                <a:latin typeface="Arial" pitchFamily="34" charset="0"/>
                <a:cs typeface="Arial" pitchFamily="34" charset="0"/>
              </a:rPr>
              <a:t>adalah bahwa basis data merupakan kumpulan dari seluruh data berbasis komputer sebuah perusahaan. </a:t>
            </a:r>
          </a:p>
          <a:p>
            <a:pPr algn="just">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Query </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914400" y="928670"/>
            <a:ext cx="7772400" cy="4429156"/>
          </a:xfrm>
        </p:spPr>
        <p:txBody>
          <a:bodyPr>
            <a:normAutofit/>
          </a:bodyPr>
          <a:lstStyle/>
          <a:p>
            <a:pPr>
              <a:buNone/>
            </a:pPr>
            <a:r>
              <a:rPr lang="en-US" sz="2400" b="1" dirty="0">
                <a:solidFill>
                  <a:schemeClr val="bg1"/>
                </a:solidFill>
                <a:latin typeface="Arial" pitchFamily="34" charset="0"/>
                <a:cs typeface="Arial" pitchFamily="34" charset="0"/>
              </a:rPr>
              <a:t> </a:t>
            </a:r>
            <a:endParaRPr lang="id-ID" sz="2400" dirty="0">
              <a:solidFill>
                <a:schemeClr val="bg1"/>
              </a:solidFill>
              <a:latin typeface="Arial" pitchFamily="34" charset="0"/>
              <a:cs typeface="Arial" pitchFamily="34" charset="0"/>
            </a:endParaRPr>
          </a:p>
          <a:p>
            <a:pPr algn="just">
              <a:buNone/>
            </a:pPr>
            <a:r>
              <a:rPr lang="id-ID" sz="2400" dirty="0">
                <a:solidFill>
                  <a:schemeClr val="bg1"/>
                </a:solidFill>
                <a:latin typeface="Arial" pitchFamily="34" charset="0"/>
                <a:cs typeface="Arial" pitchFamily="34" charset="0"/>
              </a:rPr>
              <a:t>	Beberapa pengguna ingin melangkah lebih jauh </a:t>
            </a:r>
            <a:r>
              <a:rPr lang="en-US" sz="2400" dirty="0">
                <a:solidFill>
                  <a:schemeClr val="bg1"/>
                </a:solidFill>
                <a:latin typeface="Arial" pitchFamily="34" charset="0"/>
                <a:cs typeface="Arial" pitchFamily="34" charset="0"/>
              </a:rPr>
              <a:t>d</a:t>
            </a:r>
            <a:r>
              <a:rPr lang="id-ID" sz="2400" dirty="0">
                <a:solidFill>
                  <a:schemeClr val="bg1"/>
                </a:solidFill>
                <a:latin typeface="Arial" pitchFamily="34" charset="0"/>
                <a:cs typeface="Arial" pitchFamily="34" charset="0"/>
              </a:rPr>
              <a:t>ari laporan dan formulir untuk memberikan pertanyaan langsung ke basis data.Query adalah suatu permintaan kepada basis data untuk menampilkan record-record yang dipilih.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dirty="0">
                <a:solidFill>
                  <a:schemeClr val="bg1"/>
                </a:solidFill>
                <a:latin typeface="Arial" pitchFamily="34" charset="0"/>
                <a:cs typeface="Arial" pitchFamily="34" charset="0"/>
              </a:rPr>
              <a:t>Gambar ini menunjukan bagaimana query akan ditampillkan</a:t>
            </a:r>
          </a:p>
        </p:txBody>
      </p:sp>
      <p:pic>
        <p:nvPicPr>
          <p:cNvPr id="4" name="Content Placeholder 3" descr="dfcv.JPG"/>
          <p:cNvPicPr>
            <a:picLocks noGrp="1" noChangeAspect="1"/>
          </p:cNvPicPr>
          <p:nvPr>
            <p:ph idx="1"/>
          </p:nvPr>
        </p:nvPicPr>
        <p:blipFill>
          <a:blip r:embed="rId3"/>
          <a:stretch>
            <a:fillRect/>
          </a:stretch>
        </p:blipFill>
        <p:spPr>
          <a:xfrm>
            <a:off x="1357290" y="1374903"/>
            <a:ext cx="6181751" cy="4840179"/>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Bahasa </a:t>
            </a:r>
            <a:r>
              <a:rPr lang="en-US" sz="3600" b="1" dirty="0">
                <a:solidFill>
                  <a:schemeClr val="bg1"/>
                </a:solidFill>
                <a:latin typeface="Arial" pitchFamily="34" charset="0"/>
                <a:cs typeface="Arial" pitchFamily="34" charset="0"/>
              </a:rPr>
              <a:t>Query</a:t>
            </a:r>
            <a:r>
              <a:rPr lang="id-ID" sz="3600" b="1" dirty="0">
                <a:solidFill>
                  <a:schemeClr val="bg1"/>
                </a:solidFill>
                <a:latin typeface="Arial" pitchFamily="34" charset="0"/>
                <a:cs typeface="Arial" pitchFamily="34" charset="0"/>
              </a:rPr>
              <a:t> Terstrukt</a:t>
            </a:r>
            <a:r>
              <a:rPr lang="en-US" sz="3600" b="1" dirty="0">
                <a:solidFill>
                  <a:schemeClr val="bg1"/>
                </a:solidFill>
                <a:latin typeface="Arial" pitchFamily="34" charset="0"/>
                <a:cs typeface="Arial" pitchFamily="34" charset="0"/>
              </a:rPr>
              <a:t>u</a:t>
            </a:r>
            <a:r>
              <a:rPr lang="id-ID" sz="3600" b="1" dirty="0">
                <a:solidFill>
                  <a:schemeClr val="bg1"/>
                </a:solidFill>
                <a:latin typeface="Arial" pitchFamily="34" charset="0"/>
                <a:cs typeface="Arial" pitchFamily="34" charset="0"/>
              </a:rPr>
              <a:t>r</a:t>
            </a:r>
          </a:p>
        </p:txBody>
      </p:sp>
      <p:sp>
        <p:nvSpPr>
          <p:cNvPr id="3" name="Content Placeholder 2"/>
          <p:cNvSpPr>
            <a:spLocks noGrp="1"/>
          </p:cNvSpPr>
          <p:nvPr>
            <p:ph idx="1"/>
          </p:nvPr>
        </p:nvSpPr>
        <p:spPr>
          <a:xfrm>
            <a:off x="914400" y="1484784"/>
            <a:ext cx="7772400" cy="4870776"/>
          </a:xfrm>
        </p:spPr>
        <p:txBody>
          <a:bodyPr>
            <a:noAutofit/>
          </a:bodyPr>
          <a:lstStyle/>
          <a:p>
            <a:pPr algn="just">
              <a:buNone/>
            </a:pPr>
            <a:r>
              <a:rPr lang="id-ID" sz="2400" dirty="0">
                <a:solidFill>
                  <a:schemeClr val="bg1"/>
                </a:solidFill>
                <a:latin typeface="Arial" pitchFamily="34" charset="0"/>
                <a:cs typeface="Arial" pitchFamily="34" charset="0"/>
              </a:rPr>
              <a:t>	Bahasa Query Terstruktur atau Structured Query Language (SQL) adalah kode yang digunakan oleh sistem manajemen basis data relasional untuk mengerjakan pekerjaan basis data</a:t>
            </a:r>
          </a:p>
          <a:p>
            <a:pPr>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702358"/>
          </a:xfrm>
        </p:spPr>
        <p:txBody>
          <a:bodyPr>
            <a:noAutofit/>
          </a:bodyPr>
          <a:lstStyle/>
          <a:p>
            <a:r>
              <a:rPr lang="id-ID" sz="2800" dirty="0">
                <a:solidFill>
                  <a:schemeClr val="bg1"/>
                </a:solidFill>
                <a:latin typeface="Arial" pitchFamily="34" charset="0"/>
                <a:cs typeface="Arial" pitchFamily="34" charset="0"/>
              </a:rPr>
              <a:t>Kode bahasa Query terstruktur untuk menempatkan proyek-proyek dari Mata kuliah MIS105</a:t>
            </a:r>
          </a:p>
        </p:txBody>
      </p:sp>
      <p:pic>
        <p:nvPicPr>
          <p:cNvPr id="4" name="Content Placeholder 3" descr="ghMMMVB.jpg"/>
          <p:cNvPicPr>
            <a:picLocks noGrp="1" noChangeAspect="1"/>
          </p:cNvPicPr>
          <p:nvPr>
            <p:ph idx="1"/>
          </p:nvPr>
        </p:nvPicPr>
        <p:blipFill>
          <a:blip r:embed="rId2"/>
          <a:stretch>
            <a:fillRect/>
          </a:stretch>
        </p:blipFill>
        <p:spPr>
          <a:xfrm>
            <a:off x="457200" y="1940798"/>
            <a:ext cx="8229600" cy="3844766"/>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b="1" dirty="0">
                <a:solidFill>
                  <a:schemeClr val="bg1"/>
                </a:solidFill>
                <a:latin typeface="Arial" pitchFamily="34" charset="0"/>
                <a:cs typeface="Arial" pitchFamily="34" charset="0"/>
              </a:rPr>
              <a:t>Personel Basis Data</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pPr algn="just">
              <a:buNone/>
            </a:pPr>
            <a:r>
              <a:rPr lang="id-ID" sz="2400" dirty="0">
                <a:solidFill>
                  <a:schemeClr val="bg1"/>
                </a:solidFill>
                <a:latin typeface="Arial" pitchFamily="34" charset="0"/>
                <a:cs typeface="Arial" pitchFamily="34" charset="0"/>
              </a:rPr>
              <a:t>	Administrator basis </a:t>
            </a:r>
            <a:r>
              <a:rPr lang="en-US" sz="2400" dirty="0">
                <a:solidFill>
                  <a:schemeClr val="bg1"/>
                </a:solidFill>
                <a:latin typeface="Arial" pitchFamily="34" charset="0"/>
                <a:cs typeface="Arial" pitchFamily="34" charset="0"/>
              </a:rPr>
              <a:t>Data </a:t>
            </a:r>
            <a:r>
              <a:rPr lang="en-US" sz="2400" dirty="0" err="1">
                <a:solidFill>
                  <a:schemeClr val="bg1"/>
                </a:solidFill>
                <a:latin typeface="Arial" pitchFamily="34" charset="0"/>
                <a:cs typeface="Arial" pitchFamily="34" charset="0"/>
              </a:rPr>
              <a:t>memiliki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tanggung</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ja</a:t>
            </a:r>
            <a:r>
              <a:rPr lang="id-ID" sz="2400" dirty="0">
                <a:solidFill>
                  <a:schemeClr val="bg1"/>
                </a:solidFill>
                <a:latin typeface="Arial" pitchFamily="34" charset="0"/>
                <a:cs typeface="Arial" pitchFamily="34" charset="0"/>
              </a:rPr>
              <a:t>wab teknis </a:t>
            </a:r>
            <a:r>
              <a:rPr lang="en-US" sz="2400" dirty="0" err="1">
                <a:solidFill>
                  <a:schemeClr val="bg1"/>
                </a:solidFill>
                <a:latin typeface="Arial" pitchFamily="34" charset="0"/>
                <a:cs typeface="Arial" pitchFamily="34" charset="0"/>
              </a:rPr>
              <a:t>mau</a:t>
            </a:r>
            <a:r>
              <a:rPr lang="id-ID" sz="2400" dirty="0">
                <a:solidFill>
                  <a:schemeClr val="bg1"/>
                </a:solidFill>
                <a:latin typeface="Arial" pitchFamily="34" charset="0"/>
                <a:cs typeface="Arial" pitchFamily="34" charset="0"/>
              </a:rPr>
              <a:t>pun </a:t>
            </a:r>
            <a:r>
              <a:rPr lang="en-US" sz="2400" dirty="0">
                <a:solidFill>
                  <a:schemeClr val="bg1"/>
                </a:solidFill>
                <a:latin typeface="Arial" pitchFamily="34" charset="0"/>
                <a:cs typeface="Arial" pitchFamily="34" charset="0"/>
              </a:rPr>
              <a:t>ma</a:t>
            </a:r>
            <a:r>
              <a:rPr lang="id-ID" sz="2400" dirty="0">
                <a:solidFill>
                  <a:schemeClr val="bg1"/>
                </a:solidFill>
                <a:latin typeface="Arial" pitchFamily="34" charset="0"/>
                <a:cs typeface="Arial" pitchFamily="34" charset="0"/>
              </a:rPr>
              <a:t>najer</a:t>
            </a:r>
            <a:r>
              <a:rPr lang="en-US" sz="2400" dirty="0" err="1">
                <a:solidFill>
                  <a:schemeClr val="bg1"/>
                </a:solidFill>
                <a:latin typeface="Arial" pitchFamily="34" charset="0"/>
                <a:cs typeface="Arial" pitchFamily="34" charset="0"/>
              </a:rPr>
              <a:t>i</a:t>
            </a:r>
            <a:r>
              <a:rPr lang="id-ID" sz="2400" dirty="0">
                <a:solidFill>
                  <a:schemeClr val="bg1"/>
                </a:solidFill>
                <a:latin typeface="Arial" pitchFamily="34" charset="0"/>
                <a:cs typeface="Arial" pitchFamily="34" charset="0"/>
              </a:rPr>
              <a:t>al atas </a:t>
            </a:r>
            <a:r>
              <a:rPr lang="en-US" sz="2400" dirty="0">
                <a:solidFill>
                  <a:schemeClr val="bg1"/>
                </a:solidFill>
                <a:latin typeface="Arial" pitchFamily="34" charset="0"/>
                <a:cs typeface="Arial" pitchFamily="34" charset="0"/>
              </a:rPr>
              <a:t>s</a:t>
            </a:r>
            <a:r>
              <a:rPr lang="id-ID" sz="2400" dirty="0">
                <a:solidFill>
                  <a:schemeClr val="bg1"/>
                </a:solidFill>
                <a:latin typeface="Arial" pitchFamily="34" charset="0"/>
                <a:cs typeface="Arial" pitchFamily="34" charset="0"/>
              </a:rPr>
              <a:t>umbe</a:t>
            </a:r>
            <a:r>
              <a:rPr lang="en-US" sz="2400" dirty="0">
                <a:solidFill>
                  <a:schemeClr val="bg1"/>
                </a:solidFill>
                <a:latin typeface="Arial" pitchFamily="34" charset="0"/>
                <a:cs typeface="Arial" pitchFamily="34" charset="0"/>
              </a:rPr>
              <a:t>r d</a:t>
            </a:r>
            <a:r>
              <a:rPr lang="id-ID" sz="2400" dirty="0">
                <a:solidFill>
                  <a:schemeClr val="bg1"/>
                </a:solidFill>
                <a:latin typeface="Arial" pitchFamily="34" charset="0"/>
                <a:cs typeface="Arial" pitchFamily="34" charset="0"/>
              </a:rPr>
              <a:t>aya basis data.Melalui keputusan yang mereka buat dan jumlah data yang diambil,pengguna akhir memberikan dampak yang sangat besar pada desain,penggunaan,dan efisiensi basis data.</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b="1" dirty="0">
                <a:solidFill>
                  <a:schemeClr val="bg1"/>
                </a:solidFill>
                <a:latin typeface="Arial" pitchFamily="34" charset="0"/>
                <a:cs typeface="Arial" pitchFamily="34" charset="0"/>
              </a:rPr>
              <a:t>Administrator Basis Da</a:t>
            </a:r>
            <a:r>
              <a:rPr lang="en-US" sz="2400" b="1" dirty="0" err="1">
                <a:solidFill>
                  <a:schemeClr val="bg1"/>
                </a:solidFill>
                <a:latin typeface="Arial" pitchFamily="34" charset="0"/>
                <a:cs typeface="Arial" pitchFamily="34" charset="0"/>
              </a:rPr>
              <a:t>ta</a:t>
            </a:r>
            <a:endParaRPr lang="id-ID" sz="24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827584" y="1268760"/>
            <a:ext cx="7772400" cy="5328592"/>
          </a:xfrm>
        </p:spPr>
        <p:txBody>
          <a:bodyPr>
            <a:normAutofit/>
          </a:bodyPr>
          <a:lstStyle/>
          <a:p>
            <a:pPr algn="just">
              <a:lnSpc>
                <a:spcPct val="120000"/>
              </a:lnSpc>
              <a:buNone/>
            </a:pPr>
            <a:r>
              <a:rPr lang="id-ID" sz="2400" dirty="0">
                <a:solidFill>
                  <a:schemeClr val="bg1"/>
                </a:solidFill>
                <a:latin typeface="Arial" pitchFamily="34" charset="0"/>
                <a:cs typeface="Arial" pitchFamily="34" charset="0"/>
              </a:rPr>
              <a:t>	Spe</a:t>
            </a:r>
            <a:r>
              <a:rPr lang="en-US" sz="2400" dirty="0" err="1">
                <a:solidFill>
                  <a:schemeClr val="bg1"/>
                </a:solidFill>
                <a:latin typeface="Arial" pitchFamily="34" charset="0"/>
                <a:cs typeface="Arial" pitchFamily="34" charset="0"/>
              </a:rPr>
              <a:t>sialis</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i</a:t>
            </a:r>
            <a:r>
              <a:rPr lang="id-ID" sz="2400" dirty="0">
                <a:solidFill>
                  <a:schemeClr val="bg1"/>
                </a:solidFill>
                <a:latin typeface="Arial" pitchFamily="34" charset="0"/>
                <a:cs typeface="Arial" pitchFamily="34" charset="0"/>
              </a:rPr>
              <a:t>nforma</a:t>
            </a:r>
            <a:r>
              <a:rPr lang="en-US" sz="2400" dirty="0" err="1">
                <a:solidFill>
                  <a:schemeClr val="bg1"/>
                </a:solidFill>
                <a:latin typeface="Arial" pitchFamily="34" charset="0"/>
                <a:cs typeface="Arial" pitchFamily="34" charset="0"/>
              </a:rPr>
              <a:t>si</a:t>
            </a:r>
            <a:r>
              <a:rPr lang="id-ID" sz="2400" dirty="0">
                <a:solidFill>
                  <a:schemeClr val="bg1"/>
                </a:solidFill>
                <a:latin typeface="Arial" pitchFamily="34" charset="0"/>
                <a:cs typeface="Arial" pitchFamily="34" charset="0"/>
              </a:rPr>
              <a:t> yang </a:t>
            </a:r>
            <a:r>
              <a:rPr lang="en-US" sz="2400" dirty="0">
                <a:solidFill>
                  <a:schemeClr val="bg1"/>
                </a:solidFill>
                <a:latin typeface="Arial" pitchFamily="34" charset="0"/>
                <a:cs typeface="Arial" pitchFamily="34" charset="0"/>
              </a:rPr>
              <a:t>a</a:t>
            </a:r>
            <a:r>
              <a:rPr lang="id-ID" sz="2400" dirty="0">
                <a:solidFill>
                  <a:schemeClr val="bg1"/>
                </a:solidFill>
                <a:latin typeface="Arial" pitchFamily="34" charset="0"/>
                <a:cs typeface="Arial" pitchFamily="34" charset="0"/>
              </a:rPr>
              <a:t>h</a:t>
            </a:r>
            <a:r>
              <a:rPr lang="en-US" sz="2400" dirty="0" err="1">
                <a:solidFill>
                  <a:schemeClr val="bg1"/>
                </a:solidFill>
                <a:latin typeface="Arial" pitchFamily="34" charset="0"/>
                <a:cs typeface="Arial" pitchFamily="34" charset="0"/>
              </a:rPr>
              <a:t>li</a:t>
            </a:r>
            <a:r>
              <a:rPr lang="id-ID" sz="2400" dirty="0">
                <a:solidFill>
                  <a:schemeClr val="bg1"/>
                </a:solidFill>
                <a:latin typeface="Arial" pitchFamily="34" charset="0"/>
                <a:cs typeface="Arial" pitchFamily="34" charset="0"/>
              </a:rPr>
              <a:t> dalam m</a:t>
            </a:r>
            <a:r>
              <a:rPr lang="en-US" sz="2400" dirty="0">
                <a:solidFill>
                  <a:schemeClr val="bg1"/>
                </a:solidFill>
                <a:latin typeface="Arial" pitchFamily="34" charset="0"/>
                <a:cs typeface="Arial" pitchFamily="34" charset="0"/>
              </a:rPr>
              <a:t>e</a:t>
            </a:r>
            <a:r>
              <a:rPr lang="id-ID" sz="2400" dirty="0">
                <a:solidFill>
                  <a:schemeClr val="bg1"/>
                </a:solidFill>
                <a:latin typeface="Arial" pitchFamily="34" charset="0"/>
                <a:cs typeface="Arial" pitchFamily="34" charset="0"/>
              </a:rPr>
              <a:t>gembangk</a:t>
            </a:r>
            <a:r>
              <a:rPr lang="en-US" sz="2400" dirty="0">
                <a:solidFill>
                  <a:schemeClr val="bg1"/>
                </a:solidFill>
                <a:latin typeface="Arial" pitchFamily="34" charset="0"/>
                <a:cs typeface="Arial" pitchFamily="34" charset="0"/>
              </a:rPr>
              <a:t>a</a:t>
            </a:r>
            <a:r>
              <a:rPr lang="id-ID" sz="2400" dirty="0">
                <a:solidFill>
                  <a:schemeClr val="bg1"/>
                </a:solidFill>
                <a:latin typeface="Arial" pitchFamily="34" charset="0"/>
                <a:cs typeface="Arial" pitchFamily="34" charset="0"/>
              </a:rPr>
              <a:t>n, </a:t>
            </a:r>
            <a:r>
              <a:rPr lang="en-US" sz="2400" dirty="0" err="1">
                <a:solidFill>
                  <a:schemeClr val="bg1"/>
                </a:solidFill>
                <a:latin typeface="Arial" pitchFamily="34" charset="0"/>
                <a:cs typeface="Arial" pitchFamily="34" charset="0"/>
              </a:rPr>
              <a:t>menyediakan</a:t>
            </a:r>
            <a:r>
              <a:rPr lang="id-ID" sz="2400" dirty="0">
                <a:solidFill>
                  <a:schemeClr val="bg1"/>
                </a:solidFill>
                <a:latin typeface="Arial" pitchFamily="34" charset="0"/>
                <a:cs typeface="Arial" pitchFamily="34" charset="0"/>
              </a:rPr>
              <a:t>, dan m</a:t>
            </a:r>
            <a:r>
              <a:rPr lang="en-US" sz="2400" dirty="0">
                <a:solidFill>
                  <a:schemeClr val="bg1"/>
                </a:solidFill>
                <a:latin typeface="Arial" pitchFamily="34" charset="0"/>
                <a:cs typeface="Arial" pitchFamily="34" charset="0"/>
              </a:rPr>
              <a:t>e</a:t>
            </a:r>
            <a:r>
              <a:rPr lang="id-ID" sz="2400" dirty="0">
                <a:solidFill>
                  <a:schemeClr val="bg1"/>
                </a:solidFill>
                <a:latin typeface="Arial" pitchFamily="34" charset="0"/>
                <a:cs typeface="Arial" pitchFamily="34" charset="0"/>
              </a:rPr>
              <a:t>nga</a:t>
            </a:r>
            <a:r>
              <a:rPr lang="en-US" sz="2400" dirty="0" err="1">
                <a:solidFill>
                  <a:schemeClr val="bg1"/>
                </a:solidFill>
                <a:latin typeface="Arial" pitchFamily="34" charset="0"/>
                <a:cs typeface="Arial" pitchFamily="34" charset="0"/>
              </a:rPr>
              <a:t>mankan</a:t>
            </a:r>
            <a:r>
              <a:rPr lang="id-ID" sz="2400" dirty="0">
                <a:solidFill>
                  <a:schemeClr val="bg1"/>
                </a:solidFill>
                <a:latin typeface="Arial" pitchFamily="34" charset="0"/>
                <a:cs typeface="Arial" pitchFamily="34" charset="0"/>
              </a:rPr>
              <a:t> bas</a:t>
            </a:r>
            <a:r>
              <a:rPr lang="en-US" sz="2400" dirty="0">
                <a:solidFill>
                  <a:schemeClr val="bg1"/>
                </a:solidFill>
                <a:latin typeface="Arial" pitchFamily="34" charset="0"/>
                <a:cs typeface="Arial" pitchFamily="34" charset="0"/>
              </a:rPr>
              <a:t>is</a:t>
            </a:r>
            <a:r>
              <a:rPr lang="id-ID" sz="2400" dirty="0">
                <a:solidFill>
                  <a:schemeClr val="bg1"/>
                </a:solidFill>
                <a:latin typeface="Arial" pitchFamily="34" charset="0"/>
                <a:cs typeface="Arial" pitchFamily="34" charset="0"/>
              </a:rPr>
              <a:t> data adalah administrator basis data (database ad</a:t>
            </a:r>
            <a:r>
              <a:rPr lang="en-US" sz="2400" dirty="0" err="1">
                <a:solidFill>
                  <a:schemeClr val="bg1"/>
                </a:solidFill>
                <a:latin typeface="Arial" pitchFamily="34" charset="0"/>
                <a:cs typeface="Arial" pitchFamily="34" charset="0"/>
              </a:rPr>
              <a:t>ministrator</a:t>
            </a:r>
            <a:r>
              <a:rPr lang="en-US" sz="2400" dirty="0">
                <a:solidFill>
                  <a:schemeClr val="bg1"/>
                </a:solidFill>
                <a:latin typeface="Arial" pitchFamily="34" charset="0"/>
                <a:cs typeface="Arial" pitchFamily="34" charset="0"/>
              </a:rPr>
              <a:t> - DBA</a:t>
            </a:r>
            <a:r>
              <a:rPr lang="id-ID" sz="2400" dirty="0">
                <a:solidFill>
                  <a:schemeClr val="bg1"/>
                </a:solidFill>
                <a:latin typeface="Arial" pitchFamily="34" charset="0"/>
                <a:cs typeface="Arial" pitchFamily="34" charset="0"/>
              </a:rPr>
              <a:t>). administrator basis data </a:t>
            </a:r>
            <a:r>
              <a:rPr lang="en-US" sz="2400" dirty="0">
                <a:solidFill>
                  <a:schemeClr val="bg1"/>
                </a:solidFill>
                <a:latin typeface="Arial" pitchFamily="34" charset="0"/>
                <a:cs typeface="Arial" pitchFamily="34" charset="0"/>
              </a:rPr>
              <a:t>men</a:t>
            </a:r>
            <a:r>
              <a:rPr lang="id-ID" sz="2400" dirty="0">
                <a:solidFill>
                  <a:schemeClr val="bg1"/>
                </a:solidFill>
                <a:latin typeface="Arial" pitchFamily="34" charset="0"/>
                <a:cs typeface="Arial" pitchFamily="34" charset="0"/>
              </a:rPr>
              <a:t>gawasi seluruh aktivitas basis data, </a:t>
            </a:r>
            <a:r>
              <a:rPr lang="en-US" sz="2400" dirty="0" err="1">
                <a:solidFill>
                  <a:schemeClr val="bg1"/>
                </a:solidFill>
                <a:latin typeface="Arial" pitchFamily="34" charset="0"/>
                <a:cs typeface="Arial" pitchFamily="34" charset="0"/>
              </a:rPr>
              <a:t>Mereka</a:t>
            </a:r>
            <a:r>
              <a:rPr lang="en-US" sz="2400" dirty="0">
                <a:solidFill>
                  <a:schemeClr val="bg1"/>
                </a:solidFill>
                <a:latin typeface="Arial" pitchFamily="34" charset="0"/>
                <a:cs typeface="Arial" pitchFamily="34" charset="0"/>
              </a:rPr>
              <a:t> </a:t>
            </a:r>
            <a:r>
              <a:rPr lang="id-ID" sz="2400" dirty="0">
                <a:solidFill>
                  <a:schemeClr val="bg1"/>
                </a:solidFill>
                <a:latin typeface="Arial" pitchFamily="34" charset="0"/>
                <a:cs typeface="Arial" pitchFamily="34" charset="0"/>
              </a:rPr>
              <a:t> harus m</a:t>
            </a:r>
            <a:r>
              <a:rPr lang="en-US" sz="2400" dirty="0">
                <a:solidFill>
                  <a:schemeClr val="bg1"/>
                </a:solidFill>
                <a:latin typeface="Arial" pitchFamily="34" charset="0"/>
                <a:cs typeface="Arial" pitchFamily="34" charset="0"/>
              </a:rPr>
              <a:t>e</a:t>
            </a:r>
            <a:r>
              <a:rPr lang="id-ID" sz="2400" dirty="0">
                <a:solidFill>
                  <a:schemeClr val="bg1"/>
                </a:solidFill>
                <a:latin typeface="Arial" pitchFamily="34" charset="0"/>
                <a:cs typeface="Arial" pitchFamily="34" charset="0"/>
              </a:rPr>
              <a:t>mil</a:t>
            </a:r>
            <a:r>
              <a:rPr lang="en-US" sz="2400" dirty="0" err="1">
                <a:solidFill>
                  <a:schemeClr val="bg1"/>
                </a:solidFill>
                <a:latin typeface="Arial" pitchFamily="34" charset="0"/>
                <a:cs typeface="Arial" pitchFamily="34" charset="0"/>
              </a:rPr>
              <a:t>i</a:t>
            </a:r>
            <a:r>
              <a:rPr lang="id-ID" sz="2400" dirty="0">
                <a:solidFill>
                  <a:schemeClr val="bg1"/>
                </a:solidFill>
                <a:latin typeface="Arial" pitchFamily="34" charset="0"/>
                <a:cs typeface="Arial" pitchFamily="34" charset="0"/>
              </a:rPr>
              <a:t>ki kea</a:t>
            </a:r>
            <a:r>
              <a:rPr lang="en-US" sz="2400" dirty="0">
                <a:solidFill>
                  <a:schemeClr val="bg1"/>
                </a:solidFill>
                <a:latin typeface="Arial" pitchFamily="34" charset="0"/>
                <a:cs typeface="Arial" pitchFamily="34" charset="0"/>
              </a:rPr>
              <a:t>h</a:t>
            </a:r>
            <a:r>
              <a:rPr lang="id-ID" sz="2400" dirty="0">
                <a:solidFill>
                  <a:schemeClr val="bg1"/>
                </a:solidFill>
                <a:latin typeface="Arial" pitchFamily="34" charset="0"/>
                <a:cs typeface="Arial" pitchFamily="34" charset="0"/>
              </a:rPr>
              <a:t>lian </a:t>
            </a:r>
            <a:r>
              <a:rPr lang="en-US" sz="2400" dirty="0" err="1">
                <a:solidFill>
                  <a:schemeClr val="bg1"/>
                </a:solidFill>
                <a:latin typeface="Arial" pitchFamily="34" charset="0"/>
                <a:cs typeface="Arial" pitchFamily="34" charset="0"/>
              </a:rPr>
              <a:t>manaje</a:t>
            </a:r>
            <a:r>
              <a:rPr lang="id-ID" sz="2400" dirty="0">
                <a:solidFill>
                  <a:schemeClr val="bg1"/>
                </a:solidFill>
                <a:latin typeface="Arial" pitchFamily="34" charset="0"/>
                <a:cs typeface="Arial" pitchFamily="34" charset="0"/>
              </a:rPr>
              <a:t>rial  maupun k</a:t>
            </a:r>
            <a:r>
              <a:rPr lang="en-US" sz="2400" dirty="0">
                <a:solidFill>
                  <a:schemeClr val="bg1"/>
                </a:solidFill>
                <a:latin typeface="Arial" pitchFamily="34" charset="0"/>
                <a:cs typeface="Arial" pitchFamily="34" charset="0"/>
              </a:rPr>
              <a:t>e</a:t>
            </a:r>
            <a:r>
              <a:rPr lang="id-ID" sz="2400" dirty="0">
                <a:solidFill>
                  <a:schemeClr val="bg1"/>
                </a:solidFill>
                <a:latin typeface="Arial" pitchFamily="34" charset="0"/>
                <a:cs typeface="Arial" pitchFamily="34" charset="0"/>
              </a:rPr>
              <a:t>ahlian teknis yang t</a:t>
            </a:r>
            <a:r>
              <a:rPr lang="en-US" sz="2400" dirty="0" err="1">
                <a:solidFill>
                  <a:schemeClr val="bg1"/>
                </a:solidFill>
                <a:latin typeface="Arial" pitchFamily="34" charset="0"/>
                <a:cs typeface="Arial" pitchFamily="34" charset="0"/>
              </a:rPr>
              <a:t>ing</a:t>
            </a:r>
            <a:r>
              <a:rPr lang="id-ID" sz="2400" dirty="0">
                <a:solidFill>
                  <a:schemeClr val="bg1"/>
                </a:solidFill>
                <a:latin typeface="Arial" pitchFamily="34" charset="0"/>
                <a:cs typeface="Arial" pitchFamily="34" charset="0"/>
              </a:rPr>
              <a:t>gi. Scbuah peru</a:t>
            </a:r>
            <a:r>
              <a:rPr lang="en-US" sz="2400" dirty="0">
                <a:solidFill>
                  <a:schemeClr val="bg1"/>
                </a:solidFill>
                <a:latin typeface="Arial" pitchFamily="34" charset="0"/>
                <a:cs typeface="Arial" pitchFamily="34" charset="0"/>
              </a:rPr>
              <a:t>s</a:t>
            </a:r>
            <a:r>
              <a:rPr lang="id-ID" sz="2400" dirty="0">
                <a:solidFill>
                  <a:schemeClr val="bg1"/>
                </a:solidFill>
                <a:latin typeface="Arial" pitchFamily="34" charset="0"/>
                <a:cs typeface="Arial" pitchFamily="34" charset="0"/>
              </a:rPr>
              <a:t>ah</a:t>
            </a:r>
            <a:r>
              <a:rPr lang="en-US" sz="2400" dirty="0" err="1">
                <a:solidFill>
                  <a:schemeClr val="bg1"/>
                </a:solidFill>
                <a:latin typeface="Arial" pitchFamily="34" charset="0"/>
                <a:cs typeface="Arial" pitchFamily="34" charset="0"/>
              </a:rPr>
              <a:t>aan</a:t>
            </a:r>
            <a:r>
              <a:rPr lang="en-US" sz="2400" dirty="0">
                <a:solidFill>
                  <a:schemeClr val="bg1"/>
                </a:solidFill>
                <a:latin typeface="Arial" pitchFamily="34" charset="0"/>
                <a:cs typeface="Arial" pitchFamily="34" charset="0"/>
              </a:rPr>
              <a:t> </a:t>
            </a:r>
            <a:r>
              <a:rPr lang="id-ID" sz="2400" dirty="0">
                <a:solidFill>
                  <a:schemeClr val="bg1"/>
                </a:solidFill>
                <a:latin typeface="Arial" pitchFamily="34" charset="0"/>
                <a:cs typeface="Arial" pitchFamily="34" charset="0"/>
              </a:rPr>
              <a:t>pad</a:t>
            </a:r>
            <a:r>
              <a:rPr lang="en-US" sz="2400" dirty="0">
                <a:solidFill>
                  <a:schemeClr val="bg1"/>
                </a:solidFill>
                <a:latin typeface="Arial" pitchFamily="34" charset="0"/>
                <a:cs typeface="Arial" pitchFamily="34" charset="0"/>
              </a:rPr>
              <a:t>a</a:t>
            </a:r>
            <a:r>
              <a:rPr lang="id-ID" sz="2400" dirty="0">
                <a:solidFill>
                  <a:schemeClr val="bg1"/>
                </a:solidFill>
                <a:latin typeface="Arial" pitchFamily="34" charset="0"/>
                <a:cs typeface="Arial" pitchFamily="34" charset="0"/>
              </a:rPr>
              <a:t> umu</a:t>
            </a:r>
            <a:r>
              <a:rPr lang="en-US" sz="2400" dirty="0" err="1">
                <a:solidFill>
                  <a:schemeClr val="bg1"/>
                </a:solidFill>
                <a:latin typeface="Arial" pitchFamily="34" charset="0"/>
                <a:cs typeface="Arial" pitchFamily="34" charset="0"/>
              </a:rPr>
              <a:t>mnya</a:t>
            </a:r>
            <a:r>
              <a:rPr lang="id-ID" sz="2400" dirty="0">
                <a:solidFill>
                  <a:schemeClr val="bg1"/>
                </a:solidFill>
                <a:latin typeface="Arial" pitchFamily="34" charset="0"/>
                <a:cs typeface="Arial" pitchFamily="34" charset="0"/>
              </a:rPr>
              <a:t> me</a:t>
            </a:r>
            <a:r>
              <a:rPr lang="en-US" sz="2400" dirty="0">
                <a:solidFill>
                  <a:schemeClr val="bg1"/>
                </a:solidFill>
                <a:latin typeface="Arial" pitchFamily="34" charset="0"/>
                <a:cs typeface="Arial" pitchFamily="34" charset="0"/>
              </a:rPr>
              <a:t>m</a:t>
            </a:r>
            <a:r>
              <a:rPr lang="id-ID" sz="2400" dirty="0">
                <a:solidFill>
                  <a:schemeClr val="bg1"/>
                </a:solidFill>
                <a:latin typeface="Arial" pitchFamily="34" charset="0"/>
                <a:cs typeface="Arial" pitchFamily="34" charset="0"/>
              </a:rPr>
              <a:t>iliki beber</a:t>
            </a:r>
            <a:r>
              <a:rPr lang="en-US" sz="2400" dirty="0">
                <a:solidFill>
                  <a:schemeClr val="bg1"/>
                </a:solidFill>
                <a:latin typeface="Arial" pitchFamily="34" charset="0"/>
                <a:cs typeface="Arial" pitchFamily="34" charset="0"/>
              </a:rPr>
              <a:t>a</a:t>
            </a:r>
            <a:r>
              <a:rPr lang="id-ID" sz="2400" dirty="0">
                <a:solidFill>
                  <a:schemeClr val="bg1"/>
                </a:solidFill>
                <a:latin typeface="Arial" pitchFamily="34" charset="0"/>
                <a:cs typeface="Arial" pitchFamily="34" charset="0"/>
              </a:rPr>
              <a:t>pa administrator basis data, yang </a:t>
            </a:r>
            <a:r>
              <a:rPr lang="en-US" sz="2400" dirty="0" err="1">
                <a:solidFill>
                  <a:schemeClr val="bg1"/>
                </a:solidFill>
                <a:latin typeface="Arial" pitchFamily="34" charset="0"/>
                <a:cs typeface="Arial" pitchFamily="34" charset="0"/>
              </a:rPr>
              <a:t>dikelola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oleh</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seo</a:t>
            </a:r>
            <a:r>
              <a:rPr lang="id-ID" sz="2400" dirty="0">
                <a:solidFill>
                  <a:schemeClr val="bg1"/>
                </a:solidFill>
                <a:latin typeface="Arial" pitchFamily="34" charset="0"/>
                <a:cs typeface="Arial" pitchFamily="34" charset="0"/>
              </a:rPr>
              <a:t>rang mana</a:t>
            </a:r>
            <a:r>
              <a:rPr lang="en-US" sz="2400" dirty="0">
                <a:solidFill>
                  <a:schemeClr val="bg1"/>
                </a:solidFill>
                <a:latin typeface="Arial" pitchFamily="34" charset="0"/>
                <a:cs typeface="Arial" pitchFamily="34" charset="0"/>
              </a:rPr>
              <a:t>j</a:t>
            </a:r>
            <a:r>
              <a:rPr lang="id-ID" sz="2400" dirty="0">
                <a:solidFill>
                  <a:schemeClr val="bg1"/>
                </a:solidFill>
                <a:latin typeface="Arial" pitchFamily="34" charset="0"/>
                <a:cs typeface="Arial" pitchFamily="34" charset="0"/>
              </a:rPr>
              <a:t>er adm</a:t>
            </a:r>
            <a:r>
              <a:rPr lang="en-US" sz="2400" dirty="0" err="1">
                <a:solidFill>
                  <a:schemeClr val="bg1"/>
                </a:solidFill>
                <a:latin typeface="Arial" pitchFamily="34" charset="0"/>
                <a:cs typeface="Arial" pitchFamily="34" charset="0"/>
              </a:rPr>
              <a:t>inistrasi</a:t>
            </a:r>
            <a:r>
              <a:rPr lang="id-ID" sz="2400" dirty="0">
                <a:solidFill>
                  <a:schemeClr val="bg1"/>
                </a:solidFill>
                <a:latin typeface="Arial" pitchFamily="34" charset="0"/>
                <a:cs typeface="Arial" pitchFamily="34" charset="0"/>
              </a:rPr>
              <a:t> basis data.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7756" y="332656"/>
            <a:ext cx="7560840" cy="2308324"/>
          </a:xfrm>
          <a:prstGeom prst="rect">
            <a:avLst/>
          </a:prstGeom>
          <a:noFill/>
        </p:spPr>
        <p:txBody>
          <a:bodyPr wrap="square" rtlCol="0">
            <a:spAutoFit/>
          </a:bodyPr>
          <a:lstStyle/>
          <a:p>
            <a:r>
              <a:rPr lang="en-US" sz="2400">
                <a:solidFill>
                  <a:schemeClr val="bg1"/>
                </a:solidFill>
              </a:rPr>
              <a:t>Tugas  DBA dapat dibagi menjadi 4 area utama yaitu </a:t>
            </a:r>
          </a:p>
          <a:p>
            <a:endParaRPr lang="en-US" sz="2400">
              <a:solidFill>
                <a:schemeClr val="bg1"/>
              </a:solidFill>
            </a:endParaRPr>
          </a:p>
          <a:p>
            <a:pPr marL="342900" indent="-342900">
              <a:buAutoNum type="arabicPeriod"/>
            </a:pPr>
            <a:r>
              <a:rPr lang="en-US" sz="2400">
                <a:solidFill>
                  <a:schemeClr val="bg1"/>
                </a:solidFill>
              </a:rPr>
              <a:t>Perencana Basis Data</a:t>
            </a:r>
          </a:p>
          <a:p>
            <a:pPr marL="342900" indent="-342900">
              <a:buAutoNum type="arabicPeriod"/>
            </a:pPr>
            <a:r>
              <a:rPr lang="en-US" sz="2400">
                <a:solidFill>
                  <a:schemeClr val="bg1"/>
                </a:solidFill>
              </a:rPr>
              <a:t>Implementasi  Basis Data</a:t>
            </a:r>
          </a:p>
          <a:p>
            <a:pPr marL="342900" indent="-342900">
              <a:buAutoNum type="arabicPeriod"/>
            </a:pPr>
            <a:r>
              <a:rPr lang="en-US" sz="2400">
                <a:solidFill>
                  <a:schemeClr val="bg1"/>
                </a:solidFill>
              </a:rPr>
              <a:t>Operasi Basis Data</a:t>
            </a:r>
          </a:p>
          <a:p>
            <a:pPr marL="342900" indent="-342900">
              <a:buAutoNum type="arabicPeriod"/>
            </a:pPr>
            <a:r>
              <a:rPr lang="en-US" sz="2400">
                <a:solidFill>
                  <a:schemeClr val="bg1"/>
                </a:solidFill>
              </a:rPr>
              <a:t>Kamanan Basis Data</a:t>
            </a:r>
          </a:p>
        </p:txBody>
      </p:sp>
      <p:sp>
        <p:nvSpPr>
          <p:cNvPr id="5" name="Content Placeholder 2"/>
          <p:cNvSpPr>
            <a:spLocks noGrp="1"/>
          </p:cNvSpPr>
          <p:nvPr>
            <p:ph idx="1"/>
          </p:nvPr>
        </p:nvSpPr>
        <p:spPr>
          <a:xfrm>
            <a:off x="251520" y="2996952"/>
            <a:ext cx="8229600" cy="3240360"/>
          </a:xfrm>
        </p:spPr>
        <p:txBody>
          <a:bodyPr>
            <a:noAutofit/>
          </a:bodyPr>
          <a:lstStyle/>
          <a:p>
            <a:pPr algn="just">
              <a:buNone/>
            </a:pPr>
            <a:r>
              <a:rPr lang="id-ID" sz="2400">
                <a:solidFill>
                  <a:schemeClr val="bg1"/>
                </a:solidFill>
                <a:latin typeface="Arial" pitchFamily="34" charset="0"/>
                <a:cs typeface="Arial" pitchFamily="34" charset="0"/>
              </a:rPr>
              <a:t>	</a:t>
            </a:r>
            <a:r>
              <a:rPr lang="id-ID" sz="2400" b="1">
                <a:solidFill>
                  <a:schemeClr val="bg1"/>
                </a:solidFill>
                <a:latin typeface="Arial" pitchFamily="34" charset="0"/>
                <a:cs typeface="Arial" pitchFamily="34" charset="0"/>
              </a:rPr>
              <a:t>Prog</a:t>
            </a:r>
            <a:r>
              <a:rPr lang="en-US" sz="2400" b="1">
                <a:solidFill>
                  <a:schemeClr val="bg1"/>
                </a:solidFill>
                <a:latin typeface="Arial" pitchFamily="34" charset="0"/>
                <a:cs typeface="Arial" pitchFamily="34" charset="0"/>
              </a:rPr>
              <a:t>ramer Basis Data</a:t>
            </a:r>
            <a:endParaRPr lang="en-US" sz="2400">
              <a:solidFill>
                <a:schemeClr val="bg1"/>
              </a:solidFill>
              <a:latin typeface="Arial" pitchFamily="34" charset="0"/>
              <a:cs typeface="Arial" pitchFamily="34" charset="0"/>
            </a:endParaRPr>
          </a:p>
          <a:p>
            <a:pPr indent="15875" algn="just">
              <a:buNone/>
            </a:pPr>
            <a:r>
              <a:rPr lang="id-ID" sz="2400">
                <a:solidFill>
                  <a:schemeClr val="bg1"/>
                </a:solidFill>
                <a:latin typeface="Arial" pitchFamily="34" charset="0"/>
                <a:cs typeface="Arial" pitchFamily="34" charset="0"/>
              </a:rPr>
              <a:t>Programer </a:t>
            </a:r>
            <a:r>
              <a:rPr lang="id-ID" sz="2400" dirty="0">
                <a:solidFill>
                  <a:schemeClr val="bg1"/>
                </a:solidFill>
                <a:latin typeface="Arial" pitchFamily="34" charset="0"/>
                <a:cs typeface="Arial" pitchFamily="34" charset="0"/>
              </a:rPr>
              <a:t>basis data memiliki lebih banyak pengalaman dan pelatihan daripada programer-programer lain yang di</a:t>
            </a:r>
            <a:r>
              <a:rPr lang="en-US" sz="2400" dirty="0">
                <a:solidFill>
                  <a:schemeClr val="bg1"/>
                </a:solidFill>
                <a:latin typeface="Arial" pitchFamily="34" charset="0"/>
                <a:cs typeface="Arial" pitchFamily="34" charset="0"/>
              </a:rPr>
              <a:t>mi</a:t>
            </a:r>
            <a:r>
              <a:rPr lang="id-ID" sz="2400" dirty="0">
                <a:solidFill>
                  <a:schemeClr val="bg1"/>
                </a:solidFill>
                <a:latin typeface="Arial" pitchFamily="34" charset="0"/>
                <a:cs typeface="Arial" pitchFamily="34" charset="0"/>
              </a:rPr>
              <a:t>liki oleh perusahaan. Salah satu alasannya adalah bahwa basis data merupakan pusat penyimpanan fakta bagi perusahaan. Jika terjadi kesalahan pemrograman di dalam basis data, </a:t>
            </a:r>
            <a:r>
              <a:rPr lang="en-US" sz="2400" dirty="0">
                <a:solidFill>
                  <a:schemeClr val="bg1"/>
                </a:solidFill>
                <a:latin typeface="Arial" pitchFamily="34" charset="0"/>
                <a:cs typeface="Arial" pitchFamily="34" charset="0"/>
              </a:rPr>
              <a:t>k</a:t>
            </a:r>
            <a:r>
              <a:rPr lang="id-ID" sz="2400" dirty="0">
                <a:solidFill>
                  <a:schemeClr val="bg1"/>
                </a:solidFill>
                <a:latin typeface="Arial" pitchFamily="34" charset="0"/>
                <a:cs typeface="Arial" pitchFamily="34" charset="0"/>
              </a:rPr>
              <a:t>onsekuensinya dapat dirasakan oleh pengguna dalam jumlah yang sangat besar. </a:t>
            </a:r>
          </a:p>
        </p:txBody>
      </p:sp>
    </p:spTree>
    <p:extLst>
      <p:ext uri="{BB962C8B-B14F-4D97-AF65-F5344CB8AC3E}">
        <p14:creationId xmlns:p14="http://schemas.microsoft.com/office/powerpoint/2010/main" val="13003896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dirty="0">
                <a:solidFill>
                  <a:schemeClr val="bg1"/>
                </a:solidFill>
                <a:latin typeface="Arial" pitchFamily="34" charset="0"/>
                <a:cs typeface="Arial" pitchFamily="34" charset="0"/>
              </a:rPr>
              <a:t>Pengguna Akhir</a:t>
            </a:r>
          </a:p>
        </p:txBody>
      </p:sp>
      <p:sp>
        <p:nvSpPr>
          <p:cNvPr id="3" name="Content Placeholder 2"/>
          <p:cNvSpPr>
            <a:spLocks noGrp="1"/>
          </p:cNvSpPr>
          <p:nvPr>
            <p:ph idx="1"/>
          </p:nvPr>
        </p:nvSpPr>
        <p:spPr>
          <a:xfrm>
            <a:off x="785786" y="1428768"/>
            <a:ext cx="7772400" cy="4572000"/>
          </a:xfrm>
        </p:spPr>
        <p:txBody>
          <a:bodyPr>
            <a:noAutofit/>
          </a:bodyPr>
          <a:lstStyle/>
          <a:p>
            <a:pPr marL="231775" algn="just" fontAlgn="auto">
              <a:spcAft>
                <a:spcPts val="0"/>
              </a:spcAft>
              <a:buFont typeface="Arial" pitchFamily="34" charset="0"/>
              <a:buNone/>
              <a:defRPr/>
            </a:pPr>
            <a:r>
              <a:rPr lang="id-ID" sz="2400" dirty="0">
                <a:solidFill>
                  <a:schemeClr val="bg1"/>
                </a:solidFill>
                <a:latin typeface="Arial" pitchFamily="34" charset="0"/>
                <a:cs typeface="Arial" pitchFamily="34" charset="0"/>
              </a:rPr>
              <a:t>	</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Pengguna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akhir</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membuat</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laporan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formulir</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memberikan</a:t>
            </a:r>
            <a:r>
              <a:rPr lang="en-US" sz="2400" dirty="0">
                <a:solidFill>
                  <a:schemeClr val="bg1"/>
                </a:solidFill>
                <a:latin typeface="Arial" pitchFamily="34" charset="0"/>
                <a:cs typeface="Arial" pitchFamily="34" charset="0"/>
              </a:rPr>
              <a:t> </a:t>
            </a:r>
            <a:r>
              <a:rPr lang="en-US" sz="2400" i="1" dirty="0">
                <a:solidFill>
                  <a:schemeClr val="bg1"/>
                </a:solidFill>
                <a:latin typeface="Arial" pitchFamily="34" charset="0"/>
                <a:cs typeface="Arial" pitchFamily="34" charset="0"/>
              </a:rPr>
              <a:t>query</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kepada</a:t>
            </a:r>
            <a:r>
              <a:rPr lang="en-US" sz="2400" dirty="0">
                <a:solidFill>
                  <a:schemeClr val="bg1"/>
                </a:solidFill>
                <a:latin typeface="Arial" pitchFamily="34" charset="0"/>
                <a:cs typeface="Arial" pitchFamily="34" charset="0"/>
              </a:rPr>
              <a:t> basis data,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menggunakan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jawaban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dari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pertanyaan</a:t>
            </a:r>
            <a:r>
              <a:rPr lang="en-US" sz="2400" dirty="0">
                <a:solidFill>
                  <a:schemeClr val="bg1"/>
                </a:solidFill>
                <a:latin typeface="Arial" pitchFamily="34" charset="0"/>
                <a:cs typeface="Arial" pitchFamily="34" charset="0"/>
              </a:rPr>
              <a:t> basis data </a:t>
            </a:r>
            <a:r>
              <a:rPr lang="en-US" sz="2400" dirty="0" err="1">
                <a:solidFill>
                  <a:schemeClr val="bg1"/>
                </a:solidFill>
                <a:latin typeface="Arial" pitchFamily="34" charset="0"/>
                <a:cs typeface="Arial" pitchFamily="34" charset="0"/>
              </a:rPr>
              <a:t>mereka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untuk</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pengambilan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keputusan</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akan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mempengaruhi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perusahaan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unsur</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pokok</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lingkungannya</a:t>
            </a:r>
            <a:r>
              <a:rPr lang="en-US" sz="2400" dirty="0">
                <a:solidFill>
                  <a:schemeClr val="bg1"/>
                </a:solidFill>
                <a:latin typeface="Arial" pitchFamily="34" charset="0"/>
                <a:cs typeface="Arial" pitchFamily="34" charset="0"/>
              </a:rPr>
              <a:t>.</a:t>
            </a:r>
          </a:p>
          <a:p>
            <a:pPr algn="just">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357166"/>
            <a:ext cx="7772400" cy="914400"/>
          </a:xfrm>
        </p:spPr>
        <p:txBody>
          <a:bodyPr>
            <a:noAutofit/>
          </a:bodyPr>
          <a:lstStyle/>
          <a:p>
            <a:r>
              <a:rPr lang="id-ID" sz="3200" dirty="0">
                <a:solidFill>
                  <a:schemeClr val="bg1"/>
                </a:solidFill>
                <a:latin typeface="Arial" pitchFamily="34" charset="0"/>
                <a:cs typeface="Arial" pitchFamily="34" charset="0"/>
              </a:rPr>
              <a:t>MENEMPATKAN SISTEM MANAJEMEN BASIS DATA DALAM PERSPEKTIF (DBMS)</a:t>
            </a:r>
          </a:p>
        </p:txBody>
      </p:sp>
      <p:sp>
        <p:nvSpPr>
          <p:cNvPr id="3" name="Content Placeholder 2"/>
          <p:cNvSpPr>
            <a:spLocks noGrp="1"/>
          </p:cNvSpPr>
          <p:nvPr>
            <p:ph idx="1"/>
          </p:nvPr>
        </p:nvSpPr>
        <p:spPr>
          <a:xfrm>
            <a:off x="457200" y="1760557"/>
            <a:ext cx="8229600" cy="4525963"/>
          </a:xfrm>
        </p:spPr>
        <p:txBody>
          <a:bodyPr>
            <a:noAutofit/>
          </a:bodyPr>
          <a:lstStyle/>
          <a:p>
            <a:pPr algn="just"/>
            <a:r>
              <a:rPr lang="en-US" sz="2400" dirty="0" err="1">
                <a:solidFill>
                  <a:schemeClr val="bg1"/>
                </a:solidFill>
                <a:latin typeface="Arial" pitchFamily="34" charset="0"/>
                <a:cs typeface="Arial" pitchFamily="34" charset="0"/>
              </a:rPr>
              <a:t>Sistem</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manajemen</a:t>
            </a:r>
            <a:r>
              <a:rPr lang="en-US" sz="2400" dirty="0">
                <a:solidFill>
                  <a:schemeClr val="bg1"/>
                </a:solidFill>
                <a:latin typeface="Arial" pitchFamily="34" charset="0"/>
                <a:cs typeface="Arial" pitchFamily="34" charset="0"/>
              </a:rPr>
              <a:t> basis data </a:t>
            </a:r>
            <a:r>
              <a:rPr lang="en-US" sz="2400" dirty="0" err="1">
                <a:solidFill>
                  <a:schemeClr val="bg1"/>
                </a:solidFill>
                <a:latin typeface="Arial" pitchFamily="34" charset="0"/>
                <a:cs typeface="Arial" pitchFamily="34" charset="0"/>
              </a:rPr>
              <a:t>memungkinkan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kita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membuat</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sebuah</a:t>
            </a:r>
            <a:r>
              <a:rPr lang="en-US" sz="2400" dirty="0">
                <a:solidFill>
                  <a:schemeClr val="bg1"/>
                </a:solidFill>
                <a:latin typeface="Arial" pitchFamily="34" charset="0"/>
                <a:cs typeface="Arial" pitchFamily="34" charset="0"/>
              </a:rPr>
              <a:t> basis data, </a:t>
            </a:r>
            <a:r>
              <a:rPr lang="en-US" sz="2400" dirty="0" err="1">
                <a:solidFill>
                  <a:schemeClr val="bg1"/>
                </a:solidFill>
                <a:latin typeface="Arial" pitchFamily="34" charset="0"/>
                <a:cs typeface="Arial" pitchFamily="34" charset="0"/>
              </a:rPr>
              <a:t>memelihara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isinya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menyebarkan</a:t>
            </a:r>
            <a:r>
              <a:rPr lang="en-US" sz="2400" dirty="0">
                <a:solidFill>
                  <a:schemeClr val="bg1"/>
                </a:solidFill>
                <a:latin typeface="Arial" pitchFamily="34" charset="0"/>
                <a:cs typeface="Arial" pitchFamily="34" charset="0"/>
              </a:rPr>
              <a:t> data </a:t>
            </a:r>
            <a:r>
              <a:rPr lang="en-US" sz="2400" dirty="0" err="1">
                <a:solidFill>
                  <a:schemeClr val="bg1"/>
                </a:solidFill>
                <a:latin typeface="Arial" pitchFamily="34" charset="0"/>
                <a:cs typeface="Arial" pitchFamily="34" charset="0"/>
              </a:rPr>
              <a:t>kepada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khalayak</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pengguna</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luas</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tanpa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harus</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menggunakan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pemrograman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komputer</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berbiaya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mahal</a:t>
            </a:r>
            <a:r>
              <a:rPr lang="en-US" sz="2400" dirty="0">
                <a:solidFill>
                  <a:schemeClr val="bg1"/>
                </a:solidFill>
                <a:latin typeface="Arial" pitchFamily="34" charset="0"/>
                <a:cs typeface="Arial" pitchFamily="34" charset="0"/>
              </a:rPr>
              <a:t>.</a:t>
            </a:r>
          </a:p>
          <a:p>
            <a:pPr algn="just"/>
            <a:endParaRPr lang="en-US" sz="2400" dirty="0">
              <a:solidFill>
                <a:schemeClr val="bg1"/>
              </a:solidFill>
              <a:latin typeface="Arial" pitchFamily="34" charset="0"/>
              <a:cs typeface="Arial" pitchFamily="34" charset="0"/>
            </a:endParaRPr>
          </a:p>
          <a:p>
            <a:pPr algn="just"/>
            <a:r>
              <a:rPr lang="en-US" sz="2400" dirty="0" err="1">
                <a:solidFill>
                  <a:schemeClr val="bg1"/>
                </a:solidFill>
                <a:latin typeface="Arial" pitchFamily="34" charset="0"/>
                <a:cs typeface="Arial" pitchFamily="34" charset="0"/>
              </a:rPr>
              <a:t>Setiap</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sisi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teknologi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informasi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memiliki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keuntungan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kerugian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dalam</a:t>
            </a:r>
            <a:r>
              <a:rPr lang="en-US" sz="2400" dirty="0">
                <a:solidFill>
                  <a:schemeClr val="bg1"/>
                </a:solidFill>
                <a:latin typeface="Arial" pitchFamily="34" charset="0"/>
                <a:cs typeface="Arial" pitchFamily="34" charset="0"/>
              </a:rPr>
              <a:t> DBMS :</a:t>
            </a:r>
          </a:p>
          <a:p>
            <a:pPr algn="just">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dirty="0">
                <a:solidFill>
                  <a:schemeClr val="bg1"/>
                </a:solidFill>
                <a:latin typeface="Arial" pitchFamily="34" charset="0"/>
                <a:cs typeface="Arial" pitchFamily="34" charset="0"/>
              </a:rPr>
              <a:t>Keuntungan DBMS ( Database Manajemen System)</a:t>
            </a:r>
          </a:p>
        </p:txBody>
      </p:sp>
      <p:sp>
        <p:nvSpPr>
          <p:cNvPr id="3" name="Content Placeholder 2"/>
          <p:cNvSpPr>
            <a:spLocks noGrp="1"/>
          </p:cNvSpPr>
          <p:nvPr>
            <p:ph idx="1"/>
          </p:nvPr>
        </p:nvSpPr>
        <p:spPr/>
        <p:txBody>
          <a:bodyPr>
            <a:noAutofit/>
          </a:bodyPr>
          <a:lstStyle/>
          <a:p>
            <a:pPr algn="just">
              <a:buFont typeface="Arial" charset="0"/>
              <a:buChar char="•"/>
            </a:pPr>
            <a:r>
              <a:rPr lang="en-US" sz="2400" dirty="0" err="1">
                <a:solidFill>
                  <a:schemeClr val="bg1"/>
                </a:solidFill>
                <a:latin typeface="Arial" pitchFamily="34" charset="0"/>
                <a:cs typeface="Arial" pitchFamily="34" charset="0"/>
              </a:rPr>
              <a:t>Mengurangi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pengulangan</a:t>
            </a:r>
            <a:r>
              <a:rPr lang="en-US" sz="2400" dirty="0">
                <a:solidFill>
                  <a:schemeClr val="bg1"/>
                </a:solidFill>
                <a:latin typeface="Arial" pitchFamily="34" charset="0"/>
                <a:cs typeface="Arial" pitchFamily="34" charset="0"/>
              </a:rPr>
              <a:t> data</a:t>
            </a:r>
          </a:p>
          <a:p>
            <a:pPr algn="just">
              <a:buFont typeface="Arial" charset="0"/>
              <a:buChar char="•"/>
            </a:pPr>
            <a:r>
              <a:rPr lang="en-US" sz="2400" dirty="0" err="1">
                <a:solidFill>
                  <a:schemeClr val="bg1"/>
                </a:solidFill>
                <a:latin typeface="Arial" pitchFamily="34" charset="0"/>
                <a:cs typeface="Arial" pitchFamily="34" charset="0"/>
              </a:rPr>
              <a:t>Mencapai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indepedensi</a:t>
            </a:r>
            <a:r>
              <a:rPr lang="en-US" sz="2400" dirty="0">
                <a:solidFill>
                  <a:schemeClr val="bg1"/>
                </a:solidFill>
                <a:latin typeface="Arial" pitchFamily="34" charset="0"/>
                <a:cs typeface="Arial" pitchFamily="34" charset="0"/>
              </a:rPr>
              <a:t> data</a:t>
            </a:r>
          </a:p>
          <a:p>
            <a:pPr algn="just">
              <a:buFont typeface="Arial" charset="0"/>
              <a:buChar char="•"/>
            </a:pPr>
            <a:r>
              <a:rPr lang="en-US" sz="2400" dirty="0" err="1">
                <a:solidFill>
                  <a:schemeClr val="bg1"/>
                </a:solidFill>
                <a:latin typeface="Arial" pitchFamily="34" charset="0"/>
                <a:cs typeface="Arial" pitchFamily="34" charset="0"/>
              </a:rPr>
              <a:t>Mengambil</a:t>
            </a:r>
            <a:r>
              <a:rPr lang="en-US" sz="2400" dirty="0">
                <a:solidFill>
                  <a:schemeClr val="bg1"/>
                </a:solidFill>
                <a:latin typeface="Arial" pitchFamily="34" charset="0"/>
                <a:cs typeface="Arial" pitchFamily="34" charset="0"/>
              </a:rPr>
              <a:t> data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informasi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dengan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cepat</a:t>
            </a:r>
            <a:endParaRPr lang="en-US" sz="2400" dirty="0">
              <a:solidFill>
                <a:schemeClr val="bg1"/>
              </a:solidFill>
              <a:latin typeface="Arial" pitchFamily="34" charset="0"/>
              <a:cs typeface="Arial" pitchFamily="34" charset="0"/>
            </a:endParaRPr>
          </a:p>
          <a:p>
            <a:pPr algn="just">
              <a:buFont typeface="Arial" charset="0"/>
              <a:buChar char="•"/>
            </a:pPr>
            <a:r>
              <a:rPr lang="en-US" sz="2400" dirty="0" err="1">
                <a:solidFill>
                  <a:schemeClr val="bg1"/>
                </a:solidFill>
                <a:latin typeface="Arial" pitchFamily="34" charset="0"/>
                <a:cs typeface="Arial" pitchFamily="34" charset="0"/>
              </a:rPr>
              <a:t>Keamanan</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lebih</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baik</a:t>
            </a:r>
            <a:endParaRPr lang="en-US" sz="2400" dirty="0">
              <a:solidFill>
                <a:schemeClr val="bg1"/>
              </a:solidFill>
              <a:latin typeface="Arial" pitchFamily="34" charset="0"/>
              <a:cs typeface="Arial" pitchFamily="34" charset="0"/>
            </a:endParaRPr>
          </a:p>
          <a:p>
            <a:pPr algn="just">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890387561"/>
              </p:ext>
            </p:extLst>
          </p:nvPr>
        </p:nvGraphicFramePr>
        <p:xfrm>
          <a:off x="2928926" y="642918"/>
          <a:ext cx="5929322" cy="5778073"/>
        </p:xfrm>
        <a:graphic>
          <a:graphicData uri="http://schemas.openxmlformats.org/drawingml/2006/table">
            <a:tbl>
              <a:tblPr firstRow="1" bandRow="1">
                <a:tableStyleId>{073A0DAA-6AF3-43AB-8588-CEC1D06C72B9}</a:tableStyleId>
              </a:tblPr>
              <a:tblGrid>
                <a:gridCol w="2003114">
                  <a:extLst>
                    <a:ext uri="{9D8B030D-6E8A-4147-A177-3AD203B41FA5}">
                      <a16:colId xmlns:a16="http://schemas.microsoft.com/office/drawing/2014/main" val="20000"/>
                    </a:ext>
                  </a:extLst>
                </a:gridCol>
                <a:gridCol w="3926208">
                  <a:extLst>
                    <a:ext uri="{9D8B030D-6E8A-4147-A177-3AD203B41FA5}">
                      <a16:colId xmlns:a16="http://schemas.microsoft.com/office/drawing/2014/main" val="20001"/>
                    </a:ext>
                  </a:extLst>
                </a:gridCol>
              </a:tblGrid>
              <a:tr h="62461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dirty="0">
                          <a:solidFill>
                            <a:schemeClr val="bg1"/>
                          </a:solidFill>
                          <a:latin typeface="Arial" pitchFamily="34" charset="0"/>
                          <a:cs typeface="Arial" pitchFamily="34" charset="0"/>
                        </a:rPr>
                        <a:t>KODE</a:t>
                      </a:r>
                    </a:p>
                    <a:p>
                      <a:endParaRPr lang="id-ID" sz="1800" dirty="0">
                        <a:solidFill>
                          <a:schemeClr val="bg1"/>
                        </a:solidFill>
                        <a:latin typeface="Arial" pitchFamily="34" charset="0"/>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dirty="0">
                          <a:solidFill>
                            <a:schemeClr val="bg1"/>
                          </a:solidFill>
                          <a:latin typeface="Arial" pitchFamily="34" charset="0"/>
                          <a:cs typeface="Arial" pitchFamily="34" charset="0"/>
                        </a:rPr>
                        <a:t>URAIAN</a:t>
                      </a:r>
                    </a:p>
                    <a:p>
                      <a:endParaRPr lang="id-ID" sz="1800" dirty="0">
                        <a:solidFill>
                          <a:schemeClr val="bg1"/>
                        </a:solidFill>
                        <a:latin typeface="Arial" pitchFamily="34" charset="0"/>
                        <a:cs typeface="Arial" pitchFamily="34" charset="0"/>
                      </a:endParaRPr>
                    </a:p>
                  </a:txBody>
                  <a:tcPr/>
                </a:tc>
                <a:extLst>
                  <a:ext uri="{0D108BD9-81ED-4DB2-BD59-A6C34878D82A}">
                    <a16:rowId xmlns:a16="http://schemas.microsoft.com/office/drawing/2014/main" val="10000"/>
                  </a:ext>
                </a:extLst>
              </a:tr>
              <a:tr h="5137993">
                <a:tc>
                  <a:txBody>
                    <a:bodyPr/>
                    <a:lstStyle/>
                    <a:p>
                      <a:r>
                        <a:rPr lang="id-ID" sz="1800" dirty="0">
                          <a:solidFill>
                            <a:schemeClr val="tx1"/>
                          </a:solidFill>
                          <a:latin typeface="Arial" pitchFamily="34" charset="0"/>
                          <a:cs typeface="Arial" pitchFamily="34" charset="0"/>
                        </a:rPr>
                        <a:t>MIS 105</a:t>
                      </a:r>
                    </a:p>
                    <a:p>
                      <a:r>
                        <a:rPr lang="id-ID" sz="1800" dirty="0">
                          <a:solidFill>
                            <a:schemeClr val="tx1"/>
                          </a:solidFill>
                          <a:latin typeface="Arial" pitchFamily="34" charset="0"/>
                          <a:cs typeface="Arial" pitchFamily="34" charset="0"/>
                        </a:rPr>
                        <a:t>MIS 305</a:t>
                      </a:r>
                    </a:p>
                    <a:p>
                      <a:r>
                        <a:rPr lang="id-ID" sz="1800" dirty="0">
                          <a:solidFill>
                            <a:schemeClr val="tx1"/>
                          </a:solidFill>
                          <a:latin typeface="Arial" pitchFamily="34" charset="0"/>
                          <a:cs typeface="Arial" pitchFamily="34" charset="0"/>
                        </a:rPr>
                        <a:t>POM 250</a:t>
                      </a:r>
                    </a:p>
                    <a:p>
                      <a:r>
                        <a:rPr lang="id-ID" sz="1800" dirty="0">
                          <a:solidFill>
                            <a:schemeClr val="tx1"/>
                          </a:solidFill>
                          <a:latin typeface="Arial" pitchFamily="34" charset="0"/>
                          <a:cs typeface="Arial" pitchFamily="34" charset="0"/>
                        </a:rPr>
                        <a:t>MGT 300</a:t>
                      </a:r>
                    </a:p>
                    <a:p>
                      <a:r>
                        <a:rPr lang="id-ID" sz="1800" dirty="0">
                          <a:solidFill>
                            <a:schemeClr val="tx1"/>
                          </a:solidFill>
                          <a:latin typeface="Arial" pitchFamily="34" charset="0"/>
                          <a:cs typeface="Arial" pitchFamily="34" charset="0"/>
                        </a:rPr>
                        <a:t>MKT 300</a:t>
                      </a:r>
                    </a:p>
                    <a:p>
                      <a:r>
                        <a:rPr lang="id-ID" sz="1800" dirty="0">
                          <a:solidFill>
                            <a:schemeClr val="tx1"/>
                          </a:solidFill>
                          <a:latin typeface="Arial" pitchFamily="34" charset="0"/>
                          <a:cs typeface="Arial" pitchFamily="34" charset="0"/>
                        </a:rPr>
                        <a:t>MKT 444</a:t>
                      </a:r>
                    </a:p>
                    <a:p>
                      <a:r>
                        <a:rPr lang="id-ID" sz="1800" dirty="0">
                          <a:solidFill>
                            <a:schemeClr val="tx1"/>
                          </a:solidFill>
                          <a:latin typeface="Arial" pitchFamily="34" charset="0"/>
                          <a:cs typeface="Arial" pitchFamily="34" charset="0"/>
                        </a:rPr>
                        <a:t>STA 2230</a:t>
                      </a:r>
                    </a:p>
                    <a:p>
                      <a:r>
                        <a:rPr lang="id-ID" sz="1800" dirty="0">
                          <a:solidFill>
                            <a:schemeClr val="tx1"/>
                          </a:solidFill>
                          <a:latin typeface="Arial" pitchFamily="34" charset="0"/>
                          <a:cs typeface="Arial" pitchFamily="34" charset="0"/>
                        </a:rPr>
                        <a:t>ACG 201</a:t>
                      </a:r>
                    </a:p>
                    <a:p>
                      <a:r>
                        <a:rPr lang="id-ID" sz="1800" dirty="0">
                          <a:solidFill>
                            <a:schemeClr val="tx1"/>
                          </a:solidFill>
                          <a:latin typeface="Arial" pitchFamily="34" charset="0"/>
                          <a:cs typeface="Arial" pitchFamily="34" charset="0"/>
                        </a:rPr>
                        <a:t>ACG 301</a:t>
                      </a:r>
                    </a:p>
                    <a:p>
                      <a:r>
                        <a:rPr lang="id-ID" sz="1800" dirty="0">
                          <a:solidFill>
                            <a:schemeClr val="tx1"/>
                          </a:solidFill>
                          <a:latin typeface="Arial" pitchFamily="34" charset="0"/>
                          <a:cs typeface="Arial" pitchFamily="34" charset="0"/>
                        </a:rPr>
                        <a:t>FIN 305</a:t>
                      </a:r>
                    </a:p>
                    <a:p>
                      <a:r>
                        <a:rPr lang="id-ID" sz="1800" dirty="0">
                          <a:solidFill>
                            <a:schemeClr val="tx1"/>
                          </a:solidFill>
                          <a:latin typeface="Arial" pitchFamily="34" charset="0"/>
                          <a:cs typeface="Arial" pitchFamily="34" charset="0"/>
                        </a:rPr>
                        <a:t>ECN 375</a:t>
                      </a:r>
                    </a:p>
                    <a:p>
                      <a:r>
                        <a:rPr lang="id-ID" sz="1800" dirty="0">
                          <a:solidFill>
                            <a:schemeClr val="tx1"/>
                          </a:solidFill>
                          <a:latin typeface="Arial" pitchFamily="34" charset="0"/>
                          <a:cs typeface="Arial" pitchFamily="34" charset="0"/>
                        </a:rPr>
                        <a:t>ECN 460</a:t>
                      </a:r>
                    </a:p>
                    <a:p>
                      <a:r>
                        <a:rPr lang="id-ID" sz="1800" dirty="0">
                          <a:solidFill>
                            <a:schemeClr val="tx1"/>
                          </a:solidFill>
                          <a:latin typeface="Arial" pitchFamily="34" charset="0"/>
                          <a:cs typeface="Arial" pitchFamily="34" charset="0"/>
                        </a:rPr>
                        <a:t>INT 100</a:t>
                      </a:r>
                    </a:p>
                    <a:p>
                      <a:r>
                        <a:rPr lang="id-ID" sz="1800" dirty="0">
                          <a:solidFill>
                            <a:schemeClr val="tx1"/>
                          </a:solidFill>
                          <a:latin typeface="Arial" pitchFamily="34" charset="0"/>
                          <a:cs typeface="Arial" pitchFamily="34" charset="0"/>
                        </a:rPr>
                        <a:t>INT 201</a:t>
                      </a:r>
                    </a:p>
                    <a:p>
                      <a:r>
                        <a:rPr lang="id-ID" sz="1800" dirty="0">
                          <a:solidFill>
                            <a:schemeClr val="tx1"/>
                          </a:solidFill>
                          <a:latin typeface="Arial" pitchFamily="34" charset="0"/>
                          <a:cs typeface="Arial" pitchFamily="34" charset="0"/>
                        </a:rPr>
                        <a:t>INT 202</a:t>
                      </a:r>
                    </a:p>
                    <a:p>
                      <a:endParaRPr lang="id-ID" sz="1800" dirty="0">
                        <a:solidFill>
                          <a:schemeClr val="tx1"/>
                        </a:solidFill>
                        <a:latin typeface="Arial" pitchFamily="34" charset="0"/>
                        <a:cs typeface="Arial" pitchFamily="34" charset="0"/>
                      </a:endParaRPr>
                    </a:p>
                  </a:txBody>
                  <a:tcPr>
                    <a:solidFill>
                      <a:schemeClr val="bg1"/>
                    </a:solidFill>
                  </a:tcPr>
                </a:tc>
                <a:tc>
                  <a:txBody>
                    <a:bodyPr/>
                    <a:lstStyle/>
                    <a:p>
                      <a:r>
                        <a:rPr lang="id-ID" sz="1800" dirty="0">
                          <a:solidFill>
                            <a:schemeClr val="tx1"/>
                          </a:solidFill>
                          <a:latin typeface="Arial" pitchFamily="34" charset="0"/>
                          <a:cs typeface="Arial" pitchFamily="34" charset="0"/>
                        </a:rPr>
                        <a:t>Literasi Sistem Informasi</a:t>
                      </a:r>
                    </a:p>
                    <a:p>
                      <a:r>
                        <a:rPr lang="id-ID" sz="1800" dirty="0">
                          <a:solidFill>
                            <a:schemeClr val="tx1"/>
                          </a:solidFill>
                          <a:latin typeface="Arial" pitchFamily="34" charset="0"/>
                          <a:cs typeface="Arial" pitchFamily="34" charset="0"/>
                        </a:rPr>
                        <a:t>Sistem Manajemen Basis Data</a:t>
                      </a:r>
                    </a:p>
                    <a:p>
                      <a:r>
                        <a:rPr lang="id-ID" sz="1800" dirty="0">
                          <a:solidFill>
                            <a:schemeClr val="tx1"/>
                          </a:solidFill>
                          <a:latin typeface="Arial" pitchFamily="34" charset="0"/>
                          <a:cs typeface="Arial" pitchFamily="34" charset="0"/>
                        </a:rPr>
                        <a:t>Pengantar Manajemen Operasi</a:t>
                      </a:r>
                    </a:p>
                    <a:p>
                      <a:r>
                        <a:rPr lang="id-ID" sz="1800" dirty="0">
                          <a:solidFill>
                            <a:schemeClr val="tx1"/>
                          </a:solidFill>
                          <a:latin typeface="Arial" pitchFamily="34" charset="0"/>
                          <a:cs typeface="Arial" pitchFamily="34" charset="0"/>
                        </a:rPr>
                        <a:t>Pengantar Manajemen </a:t>
                      </a:r>
                    </a:p>
                    <a:p>
                      <a:r>
                        <a:rPr lang="id-ID" sz="1800" dirty="0">
                          <a:solidFill>
                            <a:schemeClr val="tx1"/>
                          </a:solidFill>
                          <a:latin typeface="Arial" pitchFamily="34" charset="0"/>
                          <a:cs typeface="Arial" pitchFamily="34" charset="0"/>
                        </a:rPr>
                        <a:t>Pengantar Pemasaran</a:t>
                      </a:r>
                    </a:p>
                    <a:p>
                      <a:r>
                        <a:rPr lang="id-ID" sz="1800" dirty="0">
                          <a:solidFill>
                            <a:schemeClr val="tx1"/>
                          </a:solidFill>
                          <a:latin typeface="Arial" pitchFamily="34" charset="0"/>
                          <a:cs typeface="Arial" pitchFamily="34" charset="0"/>
                        </a:rPr>
                        <a:t>Riset Pemasaran</a:t>
                      </a:r>
                    </a:p>
                    <a:p>
                      <a:r>
                        <a:rPr lang="id-ID" sz="1800" dirty="0">
                          <a:solidFill>
                            <a:schemeClr val="tx1"/>
                          </a:solidFill>
                          <a:latin typeface="Arial" pitchFamily="34" charset="0"/>
                          <a:cs typeface="Arial" pitchFamily="34" charset="0"/>
                        </a:rPr>
                        <a:t>Statistik Deskriptif</a:t>
                      </a:r>
                    </a:p>
                    <a:p>
                      <a:r>
                        <a:rPr lang="id-ID" sz="1800" dirty="0">
                          <a:solidFill>
                            <a:schemeClr val="tx1"/>
                          </a:solidFill>
                          <a:latin typeface="Arial" pitchFamily="34" charset="0"/>
                          <a:cs typeface="Arial" pitchFamily="34" charset="0"/>
                        </a:rPr>
                        <a:t>Akuntansi Keuangan</a:t>
                      </a:r>
                    </a:p>
                    <a:p>
                      <a:r>
                        <a:rPr lang="id-ID" sz="1800" dirty="0">
                          <a:solidFill>
                            <a:schemeClr val="tx1"/>
                          </a:solidFill>
                          <a:latin typeface="Arial" pitchFamily="34" charset="0"/>
                          <a:cs typeface="Arial" pitchFamily="34" charset="0"/>
                        </a:rPr>
                        <a:t>Akuntansi Biaya</a:t>
                      </a:r>
                    </a:p>
                    <a:p>
                      <a:r>
                        <a:rPr lang="id-ID" sz="1800" dirty="0">
                          <a:solidFill>
                            <a:schemeClr val="tx1"/>
                          </a:solidFill>
                          <a:latin typeface="Arial" pitchFamily="34" charset="0"/>
                          <a:cs typeface="Arial" pitchFamily="34" charset="0"/>
                        </a:rPr>
                        <a:t>Keuangan Pribadi</a:t>
                      </a:r>
                    </a:p>
                    <a:p>
                      <a:r>
                        <a:rPr lang="id-ID" sz="1800" dirty="0">
                          <a:solidFill>
                            <a:schemeClr val="tx1"/>
                          </a:solidFill>
                          <a:latin typeface="Arial" pitchFamily="34" charset="0"/>
                          <a:cs typeface="Arial" pitchFamily="34" charset="0"/>
                        </a:rPr>
                        <a:t>Pasar Global</a:t>
                      </a:r>
                    </a:p>
                    <a:p>
                      <a:r>
                        <a:rPr lang="id-ID" sz="1800" dirty="0">
                          <a:solidFill>
                            <a:schemeClr val="tx1"/>
                          </a:solidFill>
                          <a:latin typeface="Arial" pitchFamily="34" charset="0"/>
                          <a:cs typeface="Arial" pitchFamily="34" charset="0"/>
                        </a:rPr>
                        <a:t>Regulasi Perbankan</a:t>
                      </a:r>
                    </a:p>
                    <a:p>
                      <a:r>
                        <a:rPr lang="id-ID" sz="1800" dirty="0">
                          <a:solidFill>
                            <a:schemeClr val="tx1"/>
                          </a:solidFill>
                          <a:latin typeface="Arial" pitchFamily="34" charset="0"/>
                          <a:cs typeface="Arial" pitchFamily="34" charset="0"/>
                        </a:rPr>
                        <a:t>Keberagaman Budaya</a:t>
                      </a:r>
                    </a:p>
                    <a:p>
                      <a:r>
                        <a:rPr lang="id-ID" sz="1800" dirty="0">
                          <a:solidFill>
                            <a:schemeClr val="tx1"/>
                          </a:solidFill>
                          <a:latin typeface="Arial" pitchFamily="34" charset="0"/>
                          <a:cs typeface="Arial" pitchFamily="34" charset="0"/>
                        </a:rPr>
                        <a:t>Bahasa Spanyol untuk Bisnis</a:t>
                      </a:r>
                    </a:p>
                    <a:p>
                      <a:r>
                        <a:rPr lang="id-ID" sz="1800" dirty="0">
                          <a:solidFill>
                            <a:schemeClr val="tx1"/>
                          </a:solidFill>
                          <a:latin typeface="Arial" pitchFamily="34" charset="0"/>
                          <a:cs typeface="Arial" pitchFamily="34" charset="0"/>
                        </a:rPr>
                        <a:t>Bahasa Prancis untuk Bisnis</a:t>
                      </a:r>
                    </a:p>
                    <a:p>
                      <a:r>
                        <a:rPr lang="id-ID" sz="1800" dirty="0">
                          <a:solidFill>
                            <a:schemeClr val="tx1"/>
                          </a:solidFill>
                          <a:latin typeface="Arial" pitchFamily="34" charset="0"/>
                          <a:cs typeface="Arial" pitchFamily="34" charset="0"/>
                        </a:rPr>
                        <a:t> </a:t>
                      </a:r>
                    </a:p>
                  </a:txBody>
                  <a:tcPr>
                    <a:solidFill>
                      <a:schemeClr val="bg1"/>
                    </a:solidFill>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a:xfrm>
            <a:off x="0" y="0"/>
            <a:ext cx="4643470" cy="714380"/>
          </a:xfrm>
        </p:spPr>
        <p:txBody>
          <a:bodyPr>
            <a:normAutofit/>
          </a:bodyPr>
          <a:lstStyle/>
          <a:p>
            <a:r>
              <a:rPr lang="id-ID" sz="2400" dirty="0">
                <a:solidFill>
                  <a:schemeClr val="bg1"/>
                </a:solidFill>
                <a:latin typeface="Arial" pitchFamily="34" charset="0"/>
                <a:cs typeface="Arial" pitchFamily="34" charset="0"/>
              </a:rPr>
              <a:t>Tabel 6.1 Tabel Mata Kuliah</a:t>
            </a:r>
          </a:p>
        </p:txBody>
      </p:sp>
      <p:sp>
        <p:nvSpPr>
          <p:cNvPr id="4" name="Content Placeholder 3"/>
          <p:cNvSpPr>
            <a:spLocks noGrp="1"/>
          </p:cNvSpPr>
          <p:nvPr>
            <p:ph idx="1"/>
          </p:nvPr>
        </p:nvSpPr>
        <p:spPr>
          <a:xfrm>
            <a:off x="285720" y="928670"/>
            <a:ext cx="2428892" cy="5286412"/>
          </a:xfrm>
        </p:spPr>
        <p:txBody>
          <a:bodyPr>
            <a:normAutofit/>
          </a:bodyPr>
          <a:lstStyle/>
          <a:p>
            <a:pPr>
              <a:buNone/>
            </a:pPr>
            <a:r>
              <a:rPr lang="id-ID" sz="2400" dirty="0">
                <a:solidFill>
                  <a:schemeClr val="bg1"/>
                </a:solidFill>
                <a:latin typeface="Arial" pitchFamily="34" charset="0"/>
                <a:cs typeface="Arial" pitchFamily="34" charset="0"/>
              </a:rPr>
              <a:t>	</a:t>
            </a:r>
          </a:p>
          <a:p>
            <a:pPr>
              <a:buNone/>
            </a:pPr>
            <a:endParaRPr lang="id-ID" sz="2400" dirty="0">
              <a:solidFill>
                <a:schemeClr val="bg1"/>
              </a:solidFill>
              <a:latin typeface="Arial" pitchFamily="34" charset="0"/>
              <a:cs typeface="Arial" pitchFamily="34" charset="0"/>
            </a:endParaRPr>
          </a:p>
          <a:p>
            <a:pPr>
              <a:buNone/>
            </a:pPr>
            <a:r>
              <a:rPr lang="id-ID" sz="2400" dirty="0">
                <a:solidFill>
                  <a:schemeClr val="bg1"/>
                </a:solidFill>
                <a:latin typeface="Arial" pitchFamily="34" charset="0"/>
                <a:cs typeface="Arial" pitchFamily="34" charset="0"/>
              </a:rPr>
              <a:t>	File dapat diwakili oleh tabel-tabel, Tabel 6.1 adalah satu contoh file yang dapat kita sebut Mata Kuliah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dirty="0">
                <a:solidFill>
                  <a:schemeClr val="bg1"/>
                </a:solidFill>
                <a:latin typeface="Arial" pitchFamily="34" charset="0"/>
                <a:cs typeface="Arial" pitchFamily="34" charset="0"/>
              </a:rPr>
              <a:t>Kerugian DBMS :</a:t>
            </a:r>
          </a:p>
        </p:txBody>
      </p:sp>
      <p:sp>
        <p:nvSpPr>
          <p:cNvPr id="3" name="Content Placeholder 2"/>
          <p:cNvSpPr>
            <a:spLocks noGrp="1"/>
          </p:cNvSpPr>
          <p:nvPr>
            <p:ph idx="1"/>
          </p:nvPr>
        </p:nvSpPr>
        <p:spPr/>
        <p:txBody>
          <a:bodyPr>
            <a:noAutofit/>
          </a:bodyPr>
          <a:lstStyle/>
          <a:p>
            <a:pPr algn="just">
              <a:defRPr/>
            </a:pPr>
            <a:r>
              <a:rPr lang="en-US" sz="2400" dirty="0" err="1">
                <a:solidFill>
                  <a:schemeClr val="bg1"/>
                </a:solidFill>
                <a:latin typeface="Arial" pitchFamily="34" charset="0"/>
                <a:cs typeface="Arial" pitchFamily="34" charset="0"/>
              </a:rPr>
              <a:t>Membeli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peranti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lunak</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mahal</a:t>
            </a:r>
            <a:endParaRPr lang="en-US" sz="2400" dirty="0">
              <a:solidFill>
                <a:schemeClr val="bg1"/>
              </a:solidFill>
              <a:latin typeface="Arial" pitchFamily="34" charset="0"/>
              <a:cs typeface="Arial" pitchFamily="34" charset="0"/>
            </a:endParaRPr>
          </a:p>
          <a:p>
            <a:pPr marL="174625" indent="-174625" algn="just">
              <a:defRPr/>
            </a:pPr>
            <a:r>
              <a:rPr lang="id-ID"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Mendapatkan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konfigurasi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peranti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keras</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besar</a:t>
            </a:r>
            <a:endParaRPr lang="en-US" sz="2400" dirty="0">
              <a:solidFill>
                <a:schemeClr val="bg1"/>
              </a:solidFill>
              <a:latin typeface="Arial" pitchFamily="34" charset="0"/>
              <a:cs typeface="Arial" pitchFamily="34" charset="0"/>
            </a:endParaRPr>
          </a:p>
          <a:p>
            <a:pPr marL="174625" indent="-174625" algn="just" fontAlgn="auto">
              <a:spcAft>
                <a:spcPts val="0"/>
              </a:spcAft>
              <a:buFont typeface="Arial" pitchFamily="34" charset="0"/>
              <a:buChar char="•"/>
              <a:defRPr/>
            </a:pPr>
            <a:r>
              <a:rPr lang="id-ID"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Mempekerjakan</a:t>
            </a:r>
            <a:r>
              <a:rPr lang="en-US" sz="2400" dirty="0">
                <a:solidFill>
                  <a:schemeClr val="bg1"/>
                </a:solidFill>
                <a:latin typeface="Arial" pitchFamily="34" charset="0"/>
                <a:cs typeface="Arial" pitchFamily="34" charset="0"/>
              </a:rPr>
              <a:t> </a:t>
            </a:r>
            <a:r>
              <a:rPr lang="en-US" sz="2400" err="1">
                <a:solidFill>
                  <a:schemeClr val="bg1"/>
                </a:solidFill>
                <a:latin typeface="Arial" pitchFamily="34" charset="0"/>
                <a:cs typeface="Arial" pitchFamily="34" charset="0"/>
              </a:rPr>
              <a:t>dan</a:t>
            </a:r>
            <a:r>
              <a:rPr lang="en-US" sz="2400">
                <a:solidFill>
                  <a:schemeClr val="bg1"/>
                </a:solidFill>
                <a:latin typeface="Arial" pitchFamily="34" charset="0"/>
                <a:cs typeface="Arial" pitchFamily="34" charset="0"/>
              </a:rPr>
              <a:t> menjaga staff </a:t>
            </a:r>
            <a:r>
              <a:rPr lang="en-US" sz="2400" dirty="0">
                <a:solidFill>
                  <a:schemeClr val="bg1"/>
                </a:solidFill>
                <a:latin typeface="Arial" pitchFamily="34" charset="0"/>
                <a:cs typeface="Arial" pitchFamily="34" charset="0"/>
              </a:rPr>
              <a:t>DBA (Database Administrator).</a:t>
            </a:r>
          </a:p>
          <a:p>
            <a:pPr algn="just">
              <a:buNone/>
            </a:pPr>
            <a:endParaRPr lang="id-ID" sz="2400" dirty="0">
              <a:solidFill>
                <a:schemeClr val="bg1"/>
              </a:solidFill>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143000"/>
          </a:xfrm>
        </p:spPr>
        <p:txBody>
          <a:bodyPr>
            <a:normAutofit/>
          </a:bodyPr>
          <a:lstStyle/>
          <a:p>
            <a:r>
              <a:rPr lang="id-ID" sz="3600" dirty="0">
                <a:solidFill>
                  <a:schemeClr val="bg1"/>
                </a:solidFill>
                <a:latin typeface="Arial" pitchFamily="34" charset="0"/>
                <a:cs typeface="Arial" pitchFamily="34" charset="0"/>
              </a:rPr>
              <a:t>Kesimpulan</a:t>
            </a:r>
          </a:p>
        </p:txBody>
      </p:sp>
      <p:sp>
        <p:nvSpPr>
          <p:cNvPr id="3" name="Content Placeholder 2"/>
          <p:cNvSpPr>
            <a:spLocks noGrp="1"/>
          </p:cNvSpPr>
          <p:nvPr>
            <p:ph idx="1"/>
          </p:nvPr>
        </p:nvSpPr>
        <p:spPr>
          <a:xfrm>
            <a:off x="457200" y="1331929"/>
            <a:ext cx="8229600" cy="4525963"/>
          </a:xfrm>
        </p:spPr>
        <p:txBody>
          <a:bodyPr>
            <a:noAutofit/>
          </a:bodyPr>
          <a:lstStyle/>
          <a:p>
            <a:pPr algn="just">
              <a:buNone/>
            </a:pPr>
            <a:r>
              <a:rPr lang="id-ID"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Memahami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struktur</a:t>
            </a:r>
            <a:r>
              <a:rPr lang="en-US" sz="2400" dirty="0">
                <a:solidFill>
                  <a:schemeClr val="bg1"/>
                </a:solidFill>
                <a:latin typeface="Arial" pitchFamily="34" charset="0"/>
                <a:cs typeface="Arial" pitchFamily="34" charset="0"/>
              </a:rPr>
              <a:t> basis data </a:t>
            </a:r>
            <a:r>
              <a:rPr lang="en-US" sz="2400" dirty="0" err="1">
                <a:solidFill>
                  <a:schemeClr val="bg1"/>
                </a:solidFill>
                <a:latin typeface="Arial" pitchFamily="34" charset="0"/>
                <a:cs typeface="Arial" pitchFamily="34" charset="0"/>
              </a:rPr>
              <a:t>dimulai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dengan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memahami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peranan</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dimainkan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oleh</a:t>
            </a:r>
            <a:r>
              <a:rPr lang="en-US" sz="2400" dirty="0">
                <a:solidFill>
                  <a:schemeClr val="bg1"/>
                </a:solidFill>
                <a:latin typeface="Arial" pitchFamily="34" charset="0"/>
                <a:cs typeface="Arial" pitchFamily="34" charset="0"/>
              </a:rPr>
              <a:t> data </a:t>
            </a:r>
            <a:r>
              <a:rPr lang="en-US" sz="2400" dirty="0" err="1">
                <a:solidFill>
                  <a:schemeClr val="bg1"/>
                </a:solidFill>
                <a:latin typeface="Arial" pitchFamily="34" charset="0"/>
                <a:cs typeface="Arial" pitchFamily="34" charset="0"/>
              </a:rPr>
              <a:t>dalam</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pengambilan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keputusan</a:t>
            </a:r>
            <a:r>
              <a:rPr lang="en-US" sz="2400" dirty="0">
                <a:solidFill>
                  <a:schemeClr val="bg1"/>
                </a:solidFill>
                <a:latin typeface="Arial" pitchFamily="34" charset="0"/>
                <a:cs typeface="Arial" pitchFamily="34" charset="0"/>
              </a:rPr>
              <a:t>. Perusahaan </a:t>
            </a:r>
            <a:r>
              <a:rPr lang="en-US" sz="2400" dirty="0" err="1">
                <a:solidFill>
                  <a:schemeClr val="bg1"/>
                </a:solidFill>
                <a:latin typeface="Arial" pitchFamily="34" charset="0"/>
                <a:cs typeface="Arial" pitchFamily="34" charset="0"/>
              </a:rPr>
              <a:t>dapat</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memulai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dengan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masalah</a:t>
            </a:r>
            <a:r>
              <a:rPr lang="en-US" sz="2400" dirty="0">
                <a:solidFill>
                  <a:schemeClr val="bg1"/>
                </a:solidFill>
                <a:latin typeface="Arial" pitchFamily="34" charset="0"/>
                <a:cs typeface="Arial" pitchFamily="34" charset="0"/>
              </a:rPr>
              <a:t> – </a:t>
            </a:r>
            <a:r>
              <a:rPr lang="en-US" sz="2400" dirty="0" err="1">
                <a:solidFill>
                  <a:schemeClr val="bg1"/>
                </a:solidFill>
                <a:latin typeface="Arial" pitchFamily="34" charset="0"/>
                <a:cs typeface="Arial" pitchFamily="34" charset="0"/>
              </a:rPr>
              <a:t>masalah</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dihadapinya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membuat</a:t>
            </a:r>
            <a:r>
              <a:rPr lang="en-US" sz="2400" dirty="0">
                <a:solidFill>
                  <a:schemeClr val="bg1"/>
                </a:solidFill>
                <a:latin typeface="Arial" pitchFamily="34" charset="0"/>
                <a:cs typeface="Arial" pitchFamily="34" charset="0"/>
              </a:rPr>
              <a:t> data yang </a:t>
            </a:r>
            <a:r>
              <a:rPr lang="en-US" sz="2400" dirty="0" err="1">
                <a:solidFill>
                  <a:schemeClr val="bg1"/>
                </a:solidFill>
                <a:latin typeface="Arial" pitchFamily="34" charset="0"/>
                <a:cs typeface="Arial" pitchFamily="34" charset="0"/>
              </a:rPr>
              <a:t>dibutuhkan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dari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suatu</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metodologi</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berorientasi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pada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proses</a:t>
            </a:r>
            <a:r>
              <a:rPr lang="en-US" sz="2400" dirty="0">
                <a:solidFill>
                  <a:schemeClr val="bg1"/>
                </a:solidFill>
                <a:latin typeface="Arial" pitchFamily="34" charset="0"/>
                <a:cs typeface="Arial" pitchFamily="34" charset="0"/>
              </a:rPr>
              <a:t>.</a:t>
            </a:r>
            <a:endParaRPr lang="id-ID" sz="2400" dirty="0">
              <a:solidFill>
                <a:schemeClr val="bg1"/>
              </a:solidFill>
              <a:latin typeface="Arial" pitchFamily="34" charset="0"/>
              <a:cs typeface="Arial" pitchFamily="34" charset="0"/>
            </a:endParaRPr>
          </a:p>
          <a:p>
            <a:pPr algn="just">
              <a:buNone/>
            </a:pPr>
            <a:endParaRPr lang="id-ID" sz="2400" dirty="0">
              <a:solidFill>
                <a:schemeClr val="bg1"/>
              </a:solidFill>
              <a:latin typeface="Arial" pitchFamily="34" charset="0"/>
              <a:cs typeface="Arial" pitchFamily="34" charset="0"/>
            </a:endParaRPr>
          </a:p>
          <a:p>
            <a:pPr algn="just">
              <a:buNone/>
            </a:pPr>
            <a:r>
              <a:rPr lang="id-ID" sz="2400" dirty="0">
                <a:solidFill>
                  <a:schemeClr val="bg1"/>
                </a:solidFill>
                <a:latin typeface="Arial" pitchFamily="34" charset="0"/>
                <a:cs typeface="Arial" pitchFamily="34" charset="0"/>
              </a:rPr>
              <a:t>	</a:t>
            </a:r>
            <a:r>
              <a:rPr lang="en-US" sz="2400" dirty="0">
                <a:solidFill>
                  <a:schemeClr val="bg1"/>
                </a:solidFill>
                <a:latin typeface="Arial" pitchFamily="34" charset="0"/>
                <a:cs typeface="Arial" pitchFamily="34" charset="0"/>
              </a:rPr>
              <a:t>Data </a:t>
            </a:r>
            <a:r>
              <a:rPr lang="en-US" sz="2400" dirty="0" err="1">
                <a:solidFill>
                  <a:schemeClr val="bg1"/>
                </a:solidFill>
                <a:latin typeface="Arial" pitchFamily="34" charset="0"/>
                <a:cs typeface="Arial" pitchFamily="34" charset="0"/>
              </a:rPr>
              <a:t>pada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umumnya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peroleh</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kembali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melalui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laporan</a:t>
            </a:r>
            <a:r>
              <a:rPr lang="id-ID"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formulir</a:t>
            </a:r>
            <a:r>
              <a:rPr lang="en-US" sz="2400" dirty="0">
                <a:solidFill>
                  <a:schemeClr val="bg1"/>
                </a:solidFill>
                <a:latin typeface="Arial" pitchFamily="34" charset="0"/>
                <a:cs typeface="Arial" pitchFamily="34" charset="0"/>
              </a:rPr>
              <a:t>. Agar </a:t>
            </a:r>
            <a:r>
              <a:rPr lang="en-US" sz="2400" dirty="0" err="1">
                <a:solidFill>
                  <a:schemeClr val="bg1"/>
                </a:solidFill>
                <a:latin typeface="Arial" pitchFamily="34" charset="0"/>
                <a:cs typeface="Arial" pitchFamily="34" charset="0"/>
              </a:rPr>
              <a:t>para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manajer</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mengakses</a:t>
            </a:r>
            <a:r>
              <a:rPr lang="en-US" sz="2400" dirty="0">
                <a:solidFill>
                  <a:schemeClr val="bg1"/>
                </a:solidFill>
                <a:latin typeface="Arial" pitchFamily="34" charset="0"/>
                <a:cs typeface="Arial" pitchFamily="34" charset="0"/>
              </a:rPr>
              <a:t> data </a:t>
            </a:r>
            <a:r>
              <a:rPr lang="en-US" sz="2400" dirty="0" err="1">
                <a:solidFill>
                  <a:schemeClr val="bg1"/>
                </a:solidFill>
                <a:latin typeface="Arial" pitchFamily="34" charset="0"/>
                <a:cs typeface="Arial" pitchFamily="34" charset="0"/>
              </a:rPr>
              <a:t>lebih</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cepat</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mereka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menulis</a:t>
            </a:r>
            <a:r>
              <a:rPr lang="en-US" sz="2400" dirty="0">
                <a:solidFill>
                  <a:schemeClr val="bg1"/>
                </a:solidFill>
                <a:latin typeface="Arial" pitchFamily="34" charset="0"/>
                <a:cs typeface="Arial" pitchFamily="34" charset="0"/>
              </a:rPr>
              <a:t> </a:t>
            </a:r>
            <a:r>
              <a:rPr lang="en-US" sz="2400" i="1" dirty="0">
                <a:solidFill>
                  <a:schemeClr val="bg1"/>
                </a:solidFill>
                <a:latin typeface="Arial" pitchFamily="34" charset="0"/>
                <a:cs typeface="Arial" pitchFamily="34" charset="0"/>
              </a:rPr>
              <a:t>query</a:t>
            </a:r>
            <a:r>
              <a:rPr lang="en-US" sz="2400" dirty="0">
                <a:solidFill>
                  <a:schemeClr val="bg1"/>
                </a:solidFill>
                <a:latin typeface="Arial" pitchFamily="34" charset="0"/>
                <a:cs typeface="Arial" pitchFamily="34" charset="0"/>
              </a:rPr>
              <a:t> basis data </a:t>
            </a:r>
            <a:r>
              <a:rPr lang="en-US" sz="2400" dirty="0" err="1">
                <a:solidFill>
                  <a:schemeClr val="bg1"/>
                </a:solidFill>
                <a:latin typeface="Arial" pitchFamily="34" charset="0"/>
                <a:cs typeface="Arial" pitchFamily="34" charset="0"/>
              </a:rPr>
              <a:t>mereka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sendiri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Luasnya</a:t>
            </a:r>
            <a:r>
              <a:rPr lang="en-US" sz="2400" dirty="0">
                <a:solidFill>
                  <a:schemeClr val="bg1"/>
                </a:solidFill>
                <a:latin typeface="Arial" pitchFamily="34" charset="0"/>
                <a:cs typeface="Arial" pitchFamily="34" charset="0"/>
              </a:rPr>
              <a:t> data yang </a:t>
            </a:r>
            <a:r>
              <a:rPr lang="en-US" sz="2400" dirty="0" err="1">
                <a:solidFill>
                  <a:schemeClr val="bg1"/>
                </a:solidFill>
                <a:latin typeface="Arial" pitchFamily="34" charset="0"/>
                <a:cs typeface="Arial" pitchFamily="34" charset="0"/>
              </a:rPr>
              <a:t>terkait</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dengan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bisnis</a:t>
            </a:r>
            <a:r>
              <a:rPr lang="en-US" sz="2400" dirty="0">
                <a:solidFill>
                  <a:schemeClr val="bg1"/>
                </a:solidFill>
                <a:latin typeface="Arial" pitchFamily="34" charset="0"/>
                <a:cs typeface="Arial" pitchFamily="34" charset="0"/>
              </a:rPr>
              <a:t> modern </a:t>
            </a:r>
            <a:r>
              <a:rPr lang="en-US" sz="2400" dirty="0" err="1">
                <a:solidFill>
                  <a:schemeClr val="bg1"/>
                </a:solidFill>
                <a:latin typeface="Arial" pitchFamily="34" charset="0"/>
                <a:cs typeface="Arial" pitchFamily="34" charset="0"/>
              </a:rPr>
              <a:t>menyebabkan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terjadinya</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posisi</a:t>
            </a:r>
            <a:r>
              <a:rPr lang="en-US" sz="2400" dirty="0">
                <a:solidFill>
                  <a:schemeClr val="bg1"/>
                </a:solidFill>
                <a:latin typeface="Arial" pitchFamily="34" charset="0"/>
                <a:cs typeface="Arial" pitchFamily="34" charset="0"/>
              </a:rPr>
              <a:t> administrator basis data. </a:t>
            </a:r>
            <a:r>
              <a:rPr lang="en-US" sz="2400" dirty="0" err="1">
                <a:solidFill>
                  <a:schemeClr val="bg1"/>
                </a:solidFill>
                <a:latin typeface="Arial" pitchFamily="34" charset="0"/>
                <a:cs typeface="Arial" pitchFamily="34" charset="0"/>
              </a:rPr>
              <a:t>Pemahaman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ini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merupakan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hal</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sangat</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penting</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bagi</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pengambilan</a:t>
            </a:r>
            <a:r>
              <a:rPr lang="en-US" sz="2400" dirty="0">
                <a:solidFill>
                  <a:schemeClr val="bg1"/>
                </a:solidFill>
                <a:latin typeface="Arial" pitchFamily="34" charset="0"/>
                <a:cs typeface="Arial" pitchFamily="34" charset="0"/>
              </a:rPr>
              <a:t> </a:t>
            </a:r>
            <a:r>
              <a:rPr lang="en-US" sz="2400" dirty="0" err="1">
                <a:solidFill>
                  <a:schemeClr val="bg1"/>
                </a:solidFill>
                <a:latin typeface="Arial" pitchFamily="34" charset="0"/>
                <a:cs typeface="Arial" pitchFamily="34" charset="0"/>
              </a:rPr>
              <a:t>keputusan</a:t>
            </a:r>
            <a:r>
              <a:rPr lang="en-US" sz="2400" dirty="0">
                <a:solidFill>
                  <a:schemeClr val="bg1"/>
                </a:solidFill>
                <a:latin typeface="Arial" pitchFamily="34" charset="0"/>
                <a:cs typeface="Arial" pitchFamily="34" charset="0"/>
              </a:rPr>
              <a:t> yang </a:t>
            </a:r>
            <a:r>
              <a:rPr lang="en-US" sz="2400" dirty="0" err="1">
                <a:solidFill>
                  <a:schemeClr val="bg1"/>
                </a:solidFill>
                <a:latin typeface="Arial" pitchFamily="34" charset="0"/>
                <a:cs typeface="Arial" pitchFamily="34" charset="0"/>
              </a:rPr>
              <a:t>cerdas</a:t>
            </a:r>
            <a:r>
              <a:rPr lang="en-US" sz="2400" dirty="0">
                <a:solidFill>
                  <a:schemeClr val="bg1"/>
                </a:solidFill>
                <a:latin typeface="Arial" pitchFamily="34" charset="0"/>
                <a:cs typeface="Arial" pitchFamily="34" charset="0"/>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43182"/>
            <a:ext cx="8229600" cy="1143000"/>
          </a:xfrm>
        </p:spPr>
        <p:txBody>
          <a:bodyPr/>
          <a:lstStyle/>
          <a:p>
            <a:r>
              <a:rPr lang="id-ID"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Terima Kasih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814" y="357166"/>
            <a:ext cx="7772400" cy="914400"/>
          </a:xfrm>
        </p:spPr>
        <p:txBody>
          <a:bodyPr>
            <a:noAutofit/>
          </a:bodyPr>
          <a:lstStyle/>
          <a:p>
            <a:r>
              <a:rPr lang="id-ID" sz="3600" b="1" dirty="0">
                <a:solidFill>
                  <a:schemeClr val="bg1"/>
                </a:solidFill>
                <a:latin typeface="Arial" pitchFamily="34" charset="0"/>
                <a:cs typeface="Arial" pitchFamily="34" charset="0"/>
              </a:rPr>
              <a:t>Spreadsheet sebagai Basis Data Sederhana</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428596" y="1428736"/>
            <a:ext cx="8607900" cy="4572000"/>
          </a:xfrm>
        </p:spPr>
        <p:txBody>
          <a:bodyPr>
            <a:normAutofit/>
          </a:bodyPr>
          <a:lstStyle/>
          <a:p>
            <a:endParaRPr lang="id-ID" sz="2400" dirty="0">
              <a:solidFill>
                <a:schemeClr val="bg1"/>
              </a:solidFill>
              <a:latin typeface="Arial" pitchFamily="34" charset="0"/>
              <a:cs typeface="Arial" pitchFamily="34" charset="0"/>
            </a:endParaRPr>
          </a:p>
          <a:p>
            <a:pPr marL="0" indent="0" algn="just">
              <a:buNone/>
            </a:pPr>
            <a:r>
              <a:rPr lang="id-ID" sz="2400">
                <a:solidFill>
                  <a:schemeClr val="bg1"/>
                </a:solidFill>
                <a:latin typeface="Arial" pitchFamily="34" charset="0"/>
                <a:cs typeface="Arial" pitchFamily="34" charset="0"/>
              </a:rPr>
              <a:t>Tabel </a:t>
            </a:r>
            <a:r>
              <a:rPr lang="id-ID" sz="2400" dirty="0">
                <a:solidFill>
                  <a:schemeClr val="bg1"/>
                </a:solidFill>
                <a:latin typeface="Arial" pitchFamily="34" charset="0"/>
                <a:cs typeface="Arial" pitchFamily="34" charset="0"/>
              </a:rPr>
              <a:t>yang berisi baris dan kolom dapat disajikan dalam suatu spreadsheet. Banyak pengguna yang telah mengenal spreadsheet, oleh karena itu dapat digunakan untuk memperkenalkan konsep-konsep basis data. Kolom-kolom dalam spreadsheet mencerminkan field-field data, sedangkan judul kolom berisi nama-nama field data. Baris-baris dalam tabel berisi nilai-nilai field.</a:t>
            </a:r>
          </a:p>
          <a:p>
            <a:pPr algn="just"/>
            <a:endParaRPr lang="id-ID" sz="2400" dirty="0">
              <a:solidFill>
                <a:schemeClr val="bg1"/>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786"/>
            <a:ext cx="2571736" cy="6355560"/>
          </a:xfrm>
        </p:spPr>
        <p:txBody>
          <a:bodyPr>
            <a:normAutofit/>
          </a:bodyPr>
          <a:lstStyle/>
          <a:p>
            <a:pPr algn="just">
              <a:buNone/>
            </a:pPr>
            <a:r>
              <a:rPr lang="id-ID" sz="2400" dirty="0">
                <a:solidFill>
                  <a:schemeClr val="bg1"/>
                </a:solidFill>
                <a:latin typeface="Arial" pitchFamily="34" charset="0"/>
                <a:cs typeface="Arial" pitchFamily="34" charset="0"/>
              </a:rPr>
              <a:t>Figur 6.1 </a:t>
            </a:r>
          </a:p>
          <a:p>
            <a:pPr algn="just">
              <a:buNone/>
            </a:pPr>
            <a:endParaRPr lang="id-ID" sz="2400" dirty="0">
              <a:solidFill>
                <a:schemeClr val="bg1"/>
              </a:solidFill>
              <a:latin typeface="Arial" pitchFamily="34" charset="0"/>
              <a:cs typeface="Arial" pitchFamily="34" charset="0"/>
            </a:endParaRPr>
          </a:p>
          <a:p>
            <a:pPr algn="just">
              <a:buNone/>
            </a:pPr>
            <a:endParaRPr lang="id-ID" sz="2400" dirty="0">
              <a:solidFill>
                <a:schemeClr val="bg1"/>
              </a:solidFill>
              <a:latin typeface="Arial" pitchFamily="34" charset="0"/>
              <a:cs typeface="Arial" pitchFamily="34" charset="0"/>
            </a:endParaRPr>
          </a:p>
          <a:p>
            <a:pPr algn="just">
              <a:buNone/>
            </a:pPr>
            <a:endParaRPr lang="id-ID" sz="2400" dirty="0">
              <a:solidFill>
                <a:schemeClr val="bg1"/>
              </a:solidFill>
              <a:latin typeface="Arial" pitchFamily="34" charset="0"/>
              <a:cs typeface="Arial" pitchFamily="34" charset="0"/>
            </a:endParaRPr>
          </a:p>
          <a:p>
            <a:pPr>
              <a:buNone/>
            </a:pPr>
            <a:endParaRPr lang="id-ID" sz="2400" dirty="0">
              <a:solidFill>
                <a:schemeClr val="bg1"/>
              </a:solidFill>
              <a:latin typeface="Arial" pitchFamily="34" charset="0"/>
              <a:cs typeface="Arial" pitchFamily="34" charset="0"/>
            </a:endParaRPr>
          </a:p>
          <a:p>
            <a:pPr>
              <a:buNone/>
            </a:pPr>
            <a:r>
              <a:rPr lang="id-ID" sz="2000" dirty="0">
                <a:solidFill>
                  <a:schemeClr val="bg1"/>
                </a:solidFill>
                <a:latin typeface="Arial" pitchFamily="34" charset="0"/>
                <a:cs typeface="Arial" pitchFamily="34" charset="0"/>
              </a:rPr>
              <a:t>Menggambarkan  </a:t>
            </a:r>
          </a:p>
          <a:p>
            <a:pPr>
              <a:buNone/>
            </a:pPr>
            <a:r>
              <a:rPr lang="id-ID" sz="2000" dirty="0">
                <a:solidFill>
                  <a:schemeClr val="bg1"/>
                </a:solidFill>
                <a:latin typeface="Arial" pitchFamily="34" charset="0"/>
                <a:cs typeface="Arial" pitchFamily="34" charset="0"/>
              </a:rPr>
              <a:t>Spreadsheet</a:t>
            </a:r>
          </a:p>
          <a:p>
            <a:pPr>
              <a:buNone/>
            </a:pPr>
            <a:r>
              <a:rPr lang="id-ID" sz="2000" dirty="0">
                <a:solidFill>
                  <a:schemeClr val="bg1"/>
                </a:solidFill>
                <a:latin typeface="Arial" pitchFamily="34" charset="0"/>
                <a:cs typeface="Arial" pitchFamily="34" charset="0"/>
              </a:rPr>
              <a:t>Excel.</a:t>
            </a:r>
          </a:p>
          <a:p>
            <a:pPr>
              <a:buNone/>
            </a:pPr>
            <a:r>
              <a:rPr lang="id-ID" sz="2000" dirty="0">
                <a:solidFill>
                  <a:schemeClr val="bg1"/>
                </a:solidFill>
                <a:latin typeface="Arial" pitchFamily="34" charset="0"/>
                <a:cs typeface="Arial" pitchFamily="34" charset="0"/>
              </a:rPr>
              <a:t>Yang berisi</a:t>
            </a:r>
          </a:p>
          <a:p>
            <a:pPr>
              <a:buNone/>
            </a:pPr>
            <a:r>
              <a:rPr lang="id-ID" sz="2000" dirty="0">
                <a:solidFill>
                  <a:schemeClr val="bg1"/>
                </a:solidFill>
                <a:latin typeface="Arial" pitchFamily="34" charset="0"/>
                <a:cs typeface="Arial" pitchFamily="34" charset="0"/>
              </a:rPr>
              <a:t>Nilai-nilai dari</a:t>
            </a:r>
          </a:p>
          <a:p>
            <a:pPr>
              <a:buNone/>
            </a:pPr>
            <a:r>
              <a:rPr lang="id-ID" sz="2000" dirty="0">
                <a:solidFill>
                  <a:schemeClr val="bg1"/>
                </a:solidFill>
                <a:latin typeface="Arial" pitchFamily="34" charset="0"/>
                <a:cs typeface="Arial" pitchFamily="34" charset="0"/>
              </a:rPr>
              <a:t>Tabel Mata Kuliah</a:t>
            </a:r>
          </a:p>
          <a:p>
            <a:pPr>
              <a:buNone/>
            </a:pPr>
            <a:r>
              <a:rPr lang="id-ID" sz="2000" dirty="0">
                <a:solidFill>
                  <a:schemeClr val="bg1"/>
                </a:solidFill>
                <a:latin typeface="Arial" pitchFamily="34" charset="0"/>
                <a:cs typeface="Arial" pitchFamily="34" charset="0"/>
              </a:rPr>
              <a:t>Di tabel 6.1 </a:t>
            </a:r>
          </a:p>
        </p:txBody>
      </p:sp>
      <p:pic>
        <p:nvPicPr>
          <p:cNvPr id="4" name="Picture 3"/>
          <p:cNvPicPr/>
          <p:nvPr/>
        </p:nvPicPr>
        <p:blipFill>
          <a:blip r:embed="rId3" cstate="print"/>
          <a:srcRect r="58958"/>
          <a:stretch>
            <a:fillRect/>
          </a:stretch>
        </p:blipFill>
        <p:spPr bwMode="auto">
          <a:xfrm>
            <a:off x="2195736" y="476672"/>
            <a:ext cx="6840760" cy="626469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7772400" cy="914400"/>
          </a:xfrm>
        </p:spPr>
        <p:txBody>
          <a:bodyPr>
            <a:normAutofit/>
          </a:bodyPr>
          <a:lstStyle/>
          <a:p>
            <a:r>
              <a:rPr lang="id-ID" sz="3600" b="1" dirty="0">
                <a:solidFill>
                  <a:schemeClr val="bg1"/>
                </a:solidFill>
                <a:latin typeface="Arial" pitchFamily="34" charset="0"/>
                <a:cs typeface="Arial" pitchFamily="34" charset="0"/>
              </a:rPr>
              <a:t>Flat Files</a:t>
            </a:r>
            <a:endParaRPr lang="id-ID" sz="3600"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514376" y="1342596"/>
            <a:ext cx="7772400" cy="5086800"/>
          </a:xfrm>
        </p:spPr>
        <p:txBody>
          <a:bodyPr>
            <a:normAutofit/>
          </a:bodyPr>
          <a:lstStyle/>
          <a:p>
            <a:pPr algn="just">
              <a:buNone/>
            </a:pPr>
            <a:r>
              <a:rPr lang="id-ID" sz="2400" dirty="0">
                <a:solidFill>
                  <a:schemeClr val="bg1"/>
                </a:solidFill>
                <a:latin typeface="Arial" pitchFamily="34" charset="0"/>
                <a:cs typeface="Arial" pitchFamily="34" charset="0"/>
              </a:rPr>
              <a:t>		Flat file adalah  suatu tabel yang tidak memiliki kolom berulang. Kolom yang berulang melanggar persyaratan bagi flat file. Lihatlah Tabel 6.2 (pada hal.160) huruf-huruf pada kode mata kuliah yang menunjukan bidang akademis telah dipisahkan dan ditempatkan pada satu kolom terpisah. Mata kuliah untuk bidang akademis disajikan sebagai kolom dalam baris yang sama. Kolom-kolom untuk kode mata kuliah dan uraiannya mengalami pengulangan; oleh karenanya, Tabel 6.2 bukan flat file</a:t>
            </a:r>
          </a:p>
          <a:p>
            <a:pPr algn="just"/>
            <a:endParaRPr lang="id-ID" sz="2400" dirty="0">
              <a:solidFill>
                <a:schemeClr val="bg1"/>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0"/>
            <a:ext cx="7772400" cy="914400"/>
          </a:xfrm>
        </p:spPr>
        <p:txBody>
          <a:bodyPr/>
          <a:lstStyle/>
          <a:p>
            <a:r>
              <a:rPr lang="id-ID" sz="2400" dirty="0">
                <a:solidFill>
                  <a:schemeClr val="bg1"/>
                </a:solidFill>
                <a:latin typeface="Arial" pitchFamily="34" charset="0"/>
                <a:cs typeface="Arial" pitchFamily="34" charset="0"/>
              </a:rPr>
              <a:t>Tabel 6.2 Tabel MATA KULIAH dengan kolom-kolom yang berulang (bukan sebuah Flat File)</a:t>
            </a:r>
          </a:p>
        </p:txBody>
      </p:sp>
      <p:graphicFrame>
        <p:nvGraphicFramePr>
          <p:cNvPr id="4" name="Content Placeholder 3"/>
          <p:cNvGraphicFramePr>
            <a:graphicFrameLocks noGrp="1"/>
          </p:cNvGraphicFramePr>
          <p:nvPr>
            <p:ph idx="1"/>
          </p:nvPr>
        </p:nvGraphicFramePr>
        <p:xfrm>
          <a:off x="71406" y="857232"/>
          <a:ext cx="9001000" cy="5919126"/>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3168352">
                  <a:extLst>
                    <a:ext uri="{9D8B030D-6E8A-4147-A177-3AD203B41FA5}">
                      <a16:colId xmlns:a16="http://schemas.microsoft.com/office/drawing/2014/main" val="20002"/>
                    </a:ext>
                  </a:extLst>
                </a:gridCol>
                <a:gridCol w="1681416">
                  <a:extLst>
                    <a:ext uri="{9D8B030D-6E8A-4147-A177-3AD203B41FA5}">
                      <a16:colId xmlns:a16="http://schemas.microsoft.com/office/drawing/2014/main" val="20003"/>
                    </a:ext>
                  </a:extLst>
                </a:gridCol>
                <a:gridCol w="1990992">
                  <a:extLst>
                    <a:ext uri="{9D8B030D-6E8A-4147-A177-3AD203B41FA5}">
                      <a16:colId xmlns:a16="http://schemas.microsoft.com/office/drawing/2014/main" val="20004"/>
                    </a:ext>
                  </a:extLst>
                </a:gridCol>
              </a:tblGrid>
              <a:tr h="340587">
                <a:tc>
                  <a:txBody>
                    <a:bodyPr/>
                    <a:lstStyle/>
                    <a:p>
                      <a:pPr algn="ctr">
                        <a:lnSpc>
                          <a:spcPct val="115000"/>
                        </a:lnSpc>
                        <a:spcAft>
                          <a:spcPts val="0"/>
                        </a:spcAft>
                      </a:pPr>
                      <a:r>
                        <a:rPr lang="id-ID" sz="2000" b="1" dirty="0">
                          <a:solidFill>
                            <a:schemeClr val="tx1"/>
                          </a:solidFill>
                          <a:latin typeface="Arial" pitchFamily="34" charset="0"/>
                          <a:ea typeface="Calibri"/>
                          <a:cs typeface="Arial" pitchFamily="34" charset="0"/>
                        </a:rPr>
                        <a:t>BIDANG</a:t>
                      </a:r>
                      <a:endParaRPr lang="id-ID" sz="20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ctr">
                        <a:lnSpc>
                          <a:spcPct val="115000"/>
                        </a:lnSpc>
                        <a:spcAft>
                          <a:spcPts val="0"/>
                        </a:spcAft>
                      </a:pPr>
                      <a:r>
                        <a:rPr lang="id-ID" sz="2000" b="1" dirty="0">
                          <a:solidFill>
                            <a:schemeClr val="tx1"/>
                          </a:solidFill>
                          <a:latin typeface="Arial" pitchFamily="34" charset="0"/>
                          <a:ea typeface="Calibri"/>
                          <a:cs typeface="Arial" pitchFamily="34" charset="0"/>
                        </a:rPr>
                        <a:t>KODE</a:t>
                      </a:r>
                      <a:endParaRPr lang="id-ID" sz="20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ctr">
                        <a:lnSpc>
                          <a:spcPct val="115000"/>
                        </a:lnSpc>
                        <a:spcAft>
                          <a:spcPts val="0"/>
                        </a:spcAft>
                      </a:pPr>
                      <a:r>
                        <a:rPr lang="id-ID" sz="2000" b="1" dirty="0">
                          <a:solidFill>
                            <a:schemeClr val="tx1"/>
                          </a:solidFill>
                          <a:latin typeface="Arial" pitchFamily="34" charset="0"/>
                          <a:ea typeface="Calibri"/>
                          <a:cs typeface="Arial" pitchFamily="34" charset="0"/>
                        </a:rPr>
                        <a:t>URAIAN</a:t>
                      </a:r>
                      <a:endParaRPr lang="id-ID" sz="20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ctr">
                        <a:lnSpc>
                          <a:spcPct val="115000"/>
                        </a:lnSpc>
                        <a:spcAft>
                          <a:spcPts val="0"/>
                        </a:spcAft>
                      </a:pPr>
                      <a:r>
                        <a:rPr lang="id-ID" sz="2000" b="1" dirty="0">
                          <a:solidFill>
                            <a:schemeClr val="tx1"/>
                          </a:solidFill>
                          <a:latin typeface="Arial" pitchFamily="34" charset="0"/>
                          <a:ea typeface="Calibri"/>
                          <a:cs typeface="Arial" pitchFamily="34" charset="0"/>
                        </a:rPr>
                        <a:t>KODE</a:t>
                      </a:r>
                      <a:endParaRPr lang="id-ID" sz="2000" dirty="0">
                        <a:solidFill>
                          <a:schemeClr val="tx1"/>
                        </a:solidFill>
                        <a:latin typeface="Arial" pitchFamily="34" charset="0"/>
                        <a:ea typeface="Calibri"/>
                        <a:cs typeface="Arial" pitchFamily="34" charset="0"/>
                      </a:endParaRPr>
                    </a:p>
                  </a:txBody>
                  <a:tcPr marL="68580" marR="68580" marT="0" marB="0">
                    <a:solidFill>
                      <a:schemeClr val="bg1"/>
                    </a:solidFill>
                  </a:tcPr>
                </a:tc>
                <a:tc>
                  <a:txBody>
                    <a:bodyPr/>
                    <a:lstStyle/>
                    <a:p>
                      <a:pPr algn="ctr">
                        <a:lnSpc>
                          <a:spcPct val="115000"/>
                        </a:lnSpc>
                        <a:spcAft>
                          <a:spcPts val="0"/>
                        </a:spcAft>
                      </a:pPr>
                      <a:r>
                        <a:rPr lang="id-ID" sz="2000" b="1" dirty="0">
                          <a:solidFill>
                            <a:schemeClr val="tx1"/>
                          </a:solidFill>
                          <a:latin typeface="Arial" pitchFamily="34" charset="0"/>
                          <a:ea typeface="Calibri"/>
                          <a:cs typeface="Arial" pitchFamily="34" charset="0"/>
                        </a:rPr>
                        <a:t>URAIAN</a:t>
                      </a:r>
                      <a:endParaRPr lang="id-ID" sz="2000" dirty="0">
                        <a:solidFill>
                          <a:schemeClr val="tx1"/>
                        </a:solidFill>
                        <a:latin typeface="Arial" pitchFamily="34" charset="0"/>
                        <a:ea typeface="Calibri"/>
                        <a:cs typeface="Arial" pitchFamily="34" charset="0"/>
                      </a:endParaRPr>
                    </a:p>
                  </a:txBody>
                  <a:tcPr marL="68580" marR="68580" marT="0" marB="0">
                    <a:solidFill>
                      <a:schemeClr val="bg1"/>
                    </a:solidFill>
                  </a:tcPr>
                </a:tc>
                <a:extLst>
                  <a:ext uri="{0D108BD9-81ED-4DB2-BD59-A6C34878D82A}">
                    <a16:rowId xmlns:a16="http://schemas.microsoft.com/office/drawing/2014/main" val="10000"/>
                  </a:ext>
                </a:extLst>
              </a:tr>
              <a:tr h="4282747">
                <a:tc>
                  <a:txBody>
                    <a:bodyPr/>
                    <a:lstStyle/>
                    <a:p>
                      <a:pPr algn="just">
                        <a:lnSpc>
                          <a:spcPct val="115000"/>
                        </a:lnSpc>
                        <a:spcAft>
                          <a:spcPts val="0"/>
                        </a:spcAft>
                      </a:pPr>
                      <a:r>
                        <a:rPr lang="id-ID" sz="2000" dirty="0">
                          <a:solidFill>
                            <a:schemeClr val="tx1"/>
                          </a:solidFill>
                          <a:latin typeface="Arial" pitchFamily="34" charset="0"/>
                          <a:ea typeface="Calibri"/>
                          <a:cs typeface="Arial" pitchFamily="34" charset="0"/>
                        </a:rPr>
                        <a:t>MIS</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POM</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MGT</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MKT</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STA</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ACG</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FIN</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ECN</a:t>
                      </a:r>
                    </a:p>
                  </a:txBody>
                  <a:tcPr marL="68580" marR="68580" marT="0" marB="0">
                    <a:solidFill>
                      <a:schemeClr val="bg1"/>
                    </a:solidFill>
                  </a:tcPr>
                </a:tc>
                <a:tc>
                  <a:txBody>
                    <a:bodyPr/>
                    <a:lstStyle/>
                    <a:p>
                      <a:pPr algn="just">
                        <a:lnSpc>
                          <a:spcPct val="115000"/>
                        </a:lnSpc>
                        <a:spcAft>
                          <a:spcPts val="0"/>
                        </a:spcAft>
                      </a:pPr>
                      <a:r>
                        <a:rPr lang="id-ID" sz="2000" dirty="0">
                          <a:solidFill>
                            <a:schemeClr val="tx1"/>
                          </a:solidFill>
                          <a:latin typeface="Arial" pitchFamily="34" charset="0"/>
                          <a:ea typeface="Calibri"/>
                          <a:cs typeface="Arial" pitchFamily="34" charset="0"/>
                        </a:rPr>
                        <a:t>105</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250</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300</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300</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230</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201</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305</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375</a:t>
                      </a:r>
                    </a:p>
                  </a:txBody>
                  <a:tcPr marL="68580" marR="68580" marT="0" marB="0">
                    <a:solidFill>
                      <a:schemeClr val="bg1"/>
                    </a:solidFill>
                  </a:tcPr>
                </a:tc>
                <a:tc>
                  <a:txBody>
                    <a:bodyPr/>
                    <a:lstStyle/>
                    <a:p>
                      <a:pPr algn="just">
                        <a:lnSpc>
                          <a:spcPct val="115000"/>
                        </a:lnSpc>
                        <a:spcAft>
                          <a:spcPts val="0"/>
                        </a:spcAft>
                      </a:pPr>
                      <a:r>
                        <a:rPr lang="id-ID" sz="2000" dirty="0">
                          <a:solidFill>
                            <a:schemeClr val="tx1"/>
                          </a:solidFill>
                          <a:latin typeface="Arial" pitchFamily="34" charset="0"/>
                          <a:ea typeface="Calibri"/>
                          <a:cs typeface="Arial" pitchFamily="34" charset="0"/>
                        </a:rPr>
                        <a:t>Literasi Sistem Informasi</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Pengantar</a:t>
                      </a:r>
                      <a:r>
                        <a:rPr lang="id-ID" sz="2000" baseline="0" dirty="0">
                          <a:solidFill>
                            <a:schemeClr val="tx1"/>
                          </a:solidFill>
                          <a:latin typeface="Arial" pitchFamily="34" charset="0"/>
                          <a:ea typeface="Calibri"/>
                          <a:cs typeface="Arial" pitchFamily="34" charset="0"/>
                        </a:rPr>
                        <a:t> Manajemen Operasi</a:t>
                      </a: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Pengantar Manajemen</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Pengantar Pemasaran</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Statistik Deskriptif</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Akuntansi Keuangan</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Keuangan Pribadi</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Pasar Global</a:t>
                      </a:r>
                    </a:p>
                  </a:txBody>
                  <a:tcPr marL="68580" marR="68580" marT="0" marB="0">
                    <a:solidFill>
                      <a:schemeClr val="bg1"/>
                    </a:solidFill>
                  </a:tcPr>
                </a:tc>
                <a:tc>
                  <a:txBody>
                    <a:bodyPr/>
                    <a:lstStyle/>
                    <a:p>
                      <a:pPr algn="just">
                        <a:lnSpc>
                          <a:spcPct val="115000"/>
                        </a:lnSpc>
                        <a:spcAft>
                          <a:spcPts val="0"/>
                        </a:spcAft>
                      </a:pPr>
                      <a:r>
                        <a:rPr lang="id-ID" sz="2000" dirty="0">
                          <a:solidFill>
                            <a:schemeClr val="tx1"/>
                          </a:solidFill>
                          <a:latin typeface="Arial" pitchFamily="34" charset="0"/>
                          <a:ea typeface="Calibri"/>
                          <a:cs typeface="Arial" pitchFamily="34" charset="0"/>
                        </a:rPr>
                        <a:t>        315</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       444</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       301</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      460</a:t>
                      </a:r>
                    </a:p>
                  </a:txBody>
                  <a:tcPr marL="68580" marR="68580" marT="0" marB="0">
                    <a:solidFill>
                      <a:schemeClr val="bg1"/>
                    </a:solidFill>
                  </a:tcPr>
                </a:tc>
                <a:tc>
                  <a:txBody>
                    <a:bodyPr/>
                    <a:lstStyle/>
                    <a:p>
                      <a:pPr algn="just">
                        <a:lnSpc>
                          <a:spcPct val="115000"/>
                        </a:lnSpc>
                        <a:spcAft>
                          <a:spcPts val="0"/>
                        </a:spcAft>
                      </a:pPr>
                      <a:r>
                        <a:rPr lang="id-ID" sz="2000" dirty="0">
                          <a:solidFill>
                            <a:schemeClr val="tx1"/>
                          </a:solidFill>
                          <a:latin typeface="Arial" pitchFamily="34" charset="0"/>
                          <a:ea typeface="Calibri"/>
                          <a:cs typeface="Arial" pitchFamily="34" charset="0"/>
                        </a:rPr>
                        <a:t>Sistem Manajemen </a:t>
                      </a:r>
                    </a:p>
                    <a:p>
                      <a:pPr algn="just">
                        <a:lnSpc>
                          <a:spcPct val="115000"/>
                        </a:lnSpc>
                        <a:spcAft>
                          <a:spcPts val="0"/>
                        </a:spcAft>
                      </a:pPr>
                      <a:r>
                        <a:rPr lang="id-ID" sz="2000" dirty="0">
                          <a:solidFill>
                            <a:schemeClr val="tx1"/>
                          </a:solidFill>
                          <a:latin typeface="Arial" pitchFamily="34" charset="0"/>
                          <a:ea typeface="Calibri"/>
                          <a:cs typeface="Arial" pitchFamily="34" charset="0"/>
                        </a:rPr>
                        <a:t>Basis Data</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Riset Pemasaran</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Akuntansi Biaya</a:t>
                      </a: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endParaRPr lang="id-ID" sz="2000" dirty="0">
                        <a:solidFill>
                          <a:schemeClr val="tx1"/>
                        </a:solidFill>
                        <a:latin typeface="Arial" pitchFamily="34" charset="0"/>
                        <a:ea typeface="Calibri"/>
                        <a:cs typeface="Arial" pitchFamily="34" charset="0"/>
                      </a:endParaRPr>
                    </a:p>
                    <a:p>
                      <a:pPr algn="just">
                        <a:lnSpc>
                          <a:spcPct val="115000"/>
                        </a:lnSpc>
                        <a:spcAft>
                          <a:spcPts val="0"/>
                        </a:spcAft>
                      </a:pPr>
                      <a:r>
                        <a:rPr lang="id-ID" sz="2000" dirty="0">
                          <a:solidFill>
                            <a:schemeClr val="tx1"/>
                          </a:solidFill>
                          <a:latin typeface="Arial" pitchFamily="34" charset="0"/>
                          <a:ea typeface="Calibri"/>
                          <a:cs typeface="Arial" pitchFamily="34" charset="0"/>
                        </a:rPr>
                        <a:t>Regulasi Perbankan</a:t>
                      </a:r>
                    </a:p>
                  </a:txBody>
                  <a:tcPr marL="68580" marR="68580" marT="0" marB="0">
                    <a:solidFill>
                      <a:schemeClr val="bg1"/>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id-ID" dirty="0">
                <a:solidFill>
                  <a:schemeClr val="bg1"/>
                </a:solidFill>
                <a:latin typeface="Arial" pitchFamily="34" charset="0"/>
                <a:cs typeface="Arial" pitchFamily="34" charset="0"/>
              </a:rPr>
              <a:t>Field-field Kunci</a:t>
            </a:r>
            <a:endParaRPr lang="id-ID" dirty="0"/>
          </a:p>
        </p:txBody>
      </p:sp>
      <p:sp>
        <p:nvSpPr>
          <p:cNvPr id="3" name="Content Placeholder 2"/>
          <p:cNvSpPr>
            <a:spLocks noGrp="1"/>
          </p:cNvSpPr>
          <p:nvPr>
            <p:ph idx="1"/>
          </p:nvPr>
        </p:nvSpPr>
        <p:spPr/>
        <p:txBody>
          <a:bodyPr>
            <a:normAutofit lnSpcReduction="10000"/>
          </a:bodyPr>
          <a:lstStyle/>
          <a:p>
            <a:pPr algn="just">
              <a:buNone/>
            </a:pPr>
            <a:r>
              <a:rPr lang="id-ID" sz="2400" dirty="0">
                <a:solidFill>
                  <a:schemeClr val="bg1"/>
                </a:solidFill>
                <a:latin typeface="Arial" pitchFamily="34" charset="0"/>
                <a:cs typeface="Arial" pitchFamily="34" charset="0"/>
              </a:rPr>
              <a:t>	Tabel 6.3 menunjukan nilai-nilai dalam Tabel Buku dan menggambarkan konsep dari suatu kunci. Kunci  di dalam suatu tabel adalah satu field (kombinasi field) yang berisi satu nilai secara unik mengidentifikasi masing-masing record di dalam tabel .</a:t>
            </a:r>
          </a:p>
          <a:p>
            <a:pPr algn="just"/>
            <a:r>
              <a:rPr lang="id-ID" sz="2400">
                <a:solidFill>
                  <a:schemeClr val="bg1"/>
                </a:solidFill>
                <a:latin typeface="Arial" pitchFamily="34" charset="0"/>
                <a:cs typeface="Arial" pitchFamily="34" charset="0"/>
              </a:rPr>
              <a:t>Kunci</a:t>
            </a:r>
            <a:r>
              <a:rPr lang="en-US" sz="2400">
                <a:solidFill>
                  <a:schemeClr val="bg1"/>
                </a:solidFill>
                <a:latin typeface="Arial" pitchFamily="34" charset="0"/>
                <a:cs typeface="Arial" pitchFamily="34" charset="0"/>
              </a:rPr>
              <a:t> (key)</a:t>
            </a:r>
            <a:r>
              <a:rPr lang="id-ID" sz="2400">
                <a:solidFill>
                  <a:schemeClr val="bg1"/>
                </a:solidFill>
                <a:latin typeface="Arial" pitchFamily="34" charset="0"/>
                <a:cs typeface="Arial" pitchFamily="34" charset="0"/>
              </a:rPr>
              <a:t> di dalam suatu tabel adalah suatu </a:t>
            </a:r>
            <a:r>
              <a:rPr lang="en-US" sz="2400">
                <a:solidFill>
                  <a:schemeClr val="bg1"/>
                </a:solidFill>
                <a:latin typeface="Arial" pitchFamily="34" charset="0"/>
                <a:cs typeface="Arial" pitchFamily="34" charset="0"/>
              </a:rPr>
              <a:t>field</a:t>
            </a:r>
            <a:r>
              <a:rPr lang="id-ID" sz="2400">
                <a:solidFill>
                  <a:schemeClr val="bg1"/>
                </a:solidFill>
                <a:latin typeface="Arial" pitchFamily="34" charset="0"/>
                <a:cs typeface="Arial" pitchFamily="34" charset="0"/>
              </a:rPr>
              <a:t> atau kombinasi </a:t>
            </a:r>
            <a:r>
              <a:rPr lang="en-US" sz="2400">
                <a:solidFill>
                  <a:schemeClr val="bg1"/>
                </a:solidFill>
                <a:latin typeface="Arial" pitchFamily="34" charset="0"/>
                <a:cs typeface="Arial" pitchFamily="34" charset="0"/>
              </a:rPr>
              <a:t>field</a:t>
            </a:r>
            <a:r>
              <a:rPr lang="id-ID" sz="2400">
                <a:solidFill>
                  <a:schemeClr val="bg1"/>
                </a:solidFill>
                <a:latin typeface="Arial" pitchFamily="34" charset="0"/>
                <a:cs typeface="Arial" pitchFamily="34" charset="0"/>
              </a:rPr>
              <a:t> yang berisi satu nilai yang secara unik mengidentifikasi masing-masing </a:t>
            </a:r>
            <a:r>
              <a:rPr lang="en-US" sz="2400">
                <a:solidFill>
                  <a:schemeClr val="bg1"/>
                </a:solidFill>
                <a:latin typeface="Arial" pitchFamily="34" charset="0"/>
                <a:cs typeface="Arial" pitchFamily="34" charset="0"/>
              </a:rPr>
              <a:t>record </a:t>
            </a:r>
            <a:r>
              <a:rPr lang="id-ID" sz="2400">
                <a:solidFill>
                  <a:schemeClr val="bg1"/>
                </a:solidFill>
                <a:latin typeface="Arial" pitchFamily="34" charset="0"/>
                <a:cs typeface="Arial" pitchFamily="34" charset="0"/>
              </a:rPr>
              <a:t>di dalam tabel</a:t>
            </a:r>
            <a:r>
              <a:rPr lang="en-US" sz="2400">
                <a:solidFill>
                  <a:schemeClr val="bg1"/>
                </a:solidFill>
                <a:latin typeface="Arial" pitchFamily="34" charset="0"/>
                <a:cs typeface="Arial" pitchFamily="34" charset="0"/>
              </a:rPr>
              <a:t>. Contoh NIM</a:t>
            </a:r>
          </a:p>
          <a:p>
            <a:pPr algn="just"/>
            <a:r>
              <a:rPr lang="en-US" sz="2400">
                <a:solidFill>
                  <a:schemeClr val="bg1"/>
                </a:solidFill>
                <a:latin typeface="Arial" pitchFamily="34" charset="0"/>
                <a:cs typeface="Arial" pitchFamily="34" charset="0"/>
              </a:rPr>
              <a:t>K</a:t>
            </a:r>
            <a:r>
              <a:rPr lang="id-ID" sz="2400">
                <a:solidFill>
                  <a:schemeClr val="bg1"/>
                </a:solidFill>
                <a:latin typeface="Arial" pitchFamily="34" charset="0"/>
                <a:cs typeface="Arial" pitchFamily="34" charset="0"/>
              </a:rPr>
              <a:t>andidat kunci adalah sebuah field yang secara unik mengidentifikasi masing-masing baris tabel namun tidak dipilih untuk menjadi kunci dalam tabel</a:t>
            </a:r>
            <a:r>
              <a:rPr lang="en-US" sz="2400">
                <a:solidFill>
                  <a:schemeClr val="bg1"/>
                </a:solidFill>
                <a:latin typeface="Arial" pitchFamily="34" charset="0"/>
                <a:cs typeface="Arial" pitchFamily="34" charset="0"/>
              </a:rPr>
              <a:t>. Contoh Nama</a:t>
            </a:r>
            <a:endParaRPr lang="id-ID" sz="2400" dirty="0">
              <a:solidFill>
                <a:schemeClr val="bg1"/>
              </a:solidFill>
              <a:latin typeface="Arial" pitchFamily="34" charset="0"/>
              <a:cs typeface="Arial" pitchFamily="34" charset="0"/>
            </a:endParaRPr>
          </a:p>
          <a:p>
            <a:pPr algn="just"/>
            <a:endParaRPr lang="id-ID" sz="2400" dirty="0">
              <a:solidFill>
                <a:schemeClr val="bg1"/>
              </a:solidFill>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2271</Words>
  <Application>Microsoft Office PowerPoint</Application>
  <PresentationFormat>On-screen Show (4:3)</PresentationFormat>
  <Paragraphs>410</Paragraphs>
  <Slides>42</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Wingdings</vt:lpstr>
      <vt:lpstr>1_Office Theme</vt:lpstr>
      <vt:lpstr>SISTEM MANAJEMEN BASIS DATA  BAB 6</vt:lpstr>
      <vt:lpstr>Tujuan Pembelajaran</vt:lpstr>
      <vt:lpstr>Hierarki Data</vt:lpstr>
      <vt:lpstr>Tabel 6.1 Tabel Mata Kuliah</vt:lpstr>
      <vt:lpstr>Spreadsheet sebagai Basis Data Sederhana</vt:lpstr>
      <vt:lpstr>PowerPoint Presentation</vt:lpstr>
      <vt:lpstr>Flat Files</vt:lpstr>
      <vt:lpstr>Tabel 6.2 Tabel MATA KULIAH dengan kolom-kolom yang berulang (bukan sebuah Flat File)</vt:lpstr>
      <vt:lpstr>Field-field Kunci</vt:lpstr>
      <vt:lpstr>Tabel 6.3 Tabel Buku</vt:lpstr>
      <vt:lpstr>Tabel-Tabel Yang Berhubungan</vt:lpstr>
      <vt:lpstr>Tabel 6.4 Tabel Project</vt:lpstr>
      <vt:lpstr>Struktur Basis Data</vt:lpstr>
      <vt:lpstr>PowerPoint Presentation</vt:lpstr>
      <vt:lpstr>Konsep Basis Data</vt:lpstr>
      <vt:lpstr>MEMBUAT BASIS DATA  Menentukan Kebutuhan Data</vt:lpstr>
      <vt:lpstr>1. Pendekatan yang Berorientasi Pada Proses</vt:lpstr>
      <vt:lpstr>2. Pendekatan Pemodelan Perusahaan</vt:lpstr>
      <vt:lpstr>Diagram Relasi Entitas</vt:lpstr>
      <vt:lpstr>PowerPoint Presentation</vt:lpstr>
      <vt:lpstr>PowerPoint Presentation</vt:lpstr>
      <vt:lpstr>DIAGRAM KELAS</vt:lpstr>
      <vt:lpstr>Memiliki</vt:lpstr>
      <vt:lpstr>    1..*          1             1..*         1              1..*        1</vt:lpstr>
      <vt:lpstr>Laporan dan Formulir</vt:lpstr>
      <vt:lpstr>NAVIGASI</vt:lpstr>
      <vt:lpstr>      KONSISTENSI</vt:lpstr>
      <vt:lpstr>SUBFORMULIR</vt:lpstr>
      <vt:lpstr>Laporan</vt:lpstr>
      <vt:lpstr>Query </vt:lpstr>
      <vt:lpstr>Gambar ini menunjukan bagaimana query akan ditampillkan</vt:lpstr>
      <vt:lpstr>Bahasa Query Terstruktur</vt:lpstr>
      <vt:lpstr>Kode bahasa Query terstruktur untuk menempatkan proyek-proyek dari Mata kuliah MIS105</vt:lpstr>
      <vt:lpstr>Personel Basis Data</vt:lpstr>
      <vt:lpstr>Administrator Basis Data</vt:lpstr>
      <vt:lpstr>PowerPoint Presentation</vt:lpstr>
      <vt:lpstr>Pengguna Akhir</vt:lpstr>
      <vt:lpstr>MENEMPATKAN SISTEM MANAJEMEN BASIS DATA DALAM PERSPEKTIF (DBMS)</vt:lpstr>
      <vt:lpstr>Keuntungan DBMS ( Database Manajemen System)</vt:lpstr>
      <vt:lpstr>Kerugian DBMS :</vt:lpstr>
      <vt:lpstr>Kesimpulan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ILHAM</cp:lastModifiedBy>
  <cp:revision>40</cp:revision>
  <dcterms:created xsi:type="dcterms:W3CDTF">2013-10-08T13:07:40Z</dcterms:created>
  <dcterms:modified xsi:type="dcterms:W3CDTF">2025-09-30T04:11:00Z</dcterms:modified>
</cp:coreProperties>
</file>